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70" r:id="rId3"/>
    <p:sldId id="258" r:id="rId4"/>
    <p:sldId id="269" r:id="rId5"/>
    <p:sldId id="260" r:id="rId6"/>
    <p:sldId id="261" r:id="rId7"/>
    <p:sldId id="271" r:id="rId8"/>
    <p:sldId id="262" r:id="rId9"/>
    <p:sldId id="272" r:id="rId10"/>
    <p:sldId id="273" r:id="rId11"/>
    <p:sldId id="274" r:id="rId12"/>
    <p:sldId id="259"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6B7B"/>
    <a:srgbClr val="3096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54"/>
    <p:restoredTop sz="70620"/>
  </p:normalViewPr>
  <p:slideViewPr>
    <p:cSldViewPr snapToGrid="0" snapToObjects="1">
      <p:cViewPr varScale="1">
        <p:scale>
          <a:sx n="76" d="100"/>
          <a:sy n="76" d="100"/>
        </p:scale>
        <p:origin x="13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yn Wright" userId="b126de916a897153" providerId="LiveId" clId="{E1300A6D-6248-9A47-9D67-647F5F22AE05}"/>
    <pc:docChg chg="delSld">
      <pc:chgData name="Robyn Wright" userId="b126de916a897153" providerId="LiveId" clId="{E1300A6D-6248-9A47-9D67-647F5F22AE05}" dt="2020-05-07T18:56:35.858" v="0" actId="2696"/>
      <pc:docMkLst>
        <pc:docMk/>
      </pc:docMkLst>
      <pc:sldChg chg="del">
        <pc:chgData name="Robyn Wright" userId="b126de916a897153" providerId="LiveId" clId="{E1300A6D-6248-9A47-9D67-647F5F22AE05}" dt="2020-05-07T18:56:35.858" v="0" actId="2696"/>
        <pc:sldMkLst>
          <pc:docMk/>
          <pc:sldMk cId="1881094417"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8DA65-B5C7-DB49-8C30-B2B194E3E9A2}" type="datetimeFigureOut">
              <a:rPr lang="en-US" smtClean="0"/>
              <a:t>5/7/20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9FC12-AC54-DB45-8C40-89419ABCF2F0}" type="slidenum">
              <a:rPr lang="en-US" smtClean="0"/>
              <a:t>‹#›</a:t>
            </a:fld>
            <a:endParaRPr lang="en-US"/>
          </a:p>
        </p:txBody>
      </p:sp>
    </p:spTree>
    <p:extLst>
      <p:ext uri="{BB962C8B-B14F-4D97-AF65-F5344CB8AC3E}">
        <p14:creationId xmlns:p14="http://schemas.microsoft.com/office/powerpoint/2010/main" val="2143922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09FC12-AC54-DB45-8C40-89419ABCF2F0}" type="slidenum">
              <a:rPr lang="en-US" smtClean="0"/>
              <a:t>1</a:t>
            </a:fld>
            <a:endParaRPr lang="en-US"/>
          </a:p>
        </p:txBody>
      </p:sp>
    </p:spTree>
    <p:extLst>
      <p:ext uri="{BB962C8B-B14F-4D97-AF65-F5344CB8AC3E}">
        <p14:creationId xmlns:p14="http://schemas.microsoft.com/office/powerpoint/2010/main" val="395261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Jambeck</a:t>
            </a:r>
            <a:r>
              <a:rPr lang="en-US" dirty="0"/>
              <a:t> et al. looked at all of the waste that could potentially be entering the oceans from all coastal countries, and determined</a:t>
            </a:r>
            <a:r>
              <a:rPr lang="en-US" baseline="0" dirty="0"/>
              <a:t> how much of this was likely to be entering the ocean. They worked this out as 4.8 to 12.7 MT, which is troubling considering that we know that plastic can take hundreds of years to break down in the oceans...</a:t>
            </a:r>
            <a:endParaRPr lang="en-US" dirty="0"/>
          </a:p>
        </p:txBody>
      </p:sp>
      <p:sp>
        <p:nvSpPr>
          <p:cNvPr id="4" name="Slide Number Placeholder 3"/>
          <p:cNvSpPr>
            <a:spLocks noGrp="1"/>
          </p:cNvSpPr>
          <p:nvPr>
            <p:ph type="sldNum" sz="quarter" idx="10"/>
          </p:nvPr>
        </p:nvSpPr>
        <p:spPr/>
        <p:txBody>
          <a:bodyPr/>
          <a:lstStyle/>
          <a:p>
            <a:fld id="{916A9D0D-0013-2341-9D5C-D82FA9C37DAF}" type="slidenum">
              <a:rPr lang="en-US" smtClean="0"/>
              <a:t>3</a:t>
            </a:fld>
            <a:endParaRPr lang="en-US"/>
          </a:p>
        </p:txBody>
      </p:sp>
    </p:spTree>
    <p:extLst>
      <p:ext uri="{BB962C8B-B14F-4D97-AF65-F5344CB8AC3E}">
        <p14:creationId xmlns:p14="http://schemas.microsoft.com/office/powerpoint/2010/main" val="162104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Plastic doesn’t only</a:t>
            </a:r>
            <a:r>
              <a:rPr lang="en-US" baseline="0" dirty="0"/>
              <a:t> end up in the sea via mismanaged waste, and once in the oceans, it can break down further, into smaller and smaller pieces. These smaller pieces are then accessible to a wider range of organisms than the original, large plastics were. Some plastic directly enters the oceans as microplastics, such as exfoliating beads from facial cleansers. We are mainly focusing on these microplastics, as we think their larger surface area to volume ratio should make them more accessible for biodegradation.</a:t>
            </a:r>
            <a:endParaRPr lang="en-US" dirty="0"/>
          </a:p>
        </p:txBody>
      </p:sp>
      <p:sp>
        <p:nvSpPr>
          <p:cNvPr id="4" name="Slide Number Placeholder 3"/>
          <p:cNvSpPr>
            <a:spLocks noGrp="1"/>
          </p:cNvSpPr>
          <p:nvPr>
            <p:ph type="sldNum" sz="quarter" idx="10"/>
          </p:nvPr>
        </p:nvSpPr>
        <p:spPr/>
        <p:txBody>
          <a:bodyPr/>
          <a:lstStyle/>
          <a:p>
            <a:fld id="{C009FC12-AC54-DB45-8C40-89419ABCF2F0}" type="slidenum">
              <a:rPr lang="en-US" smtClean="0"/>
              <a:t>4</a:t>
            </a:fld>
            <a:endParaRPr lang="en-US"/>
          </a:p>
        </p:txBody>
      </p:sp>
    </p:spTree>
    <p:extLst>
      <p:ext uri="{BB962C8B-B14F-4D97-AF65-F5344CB8AC3E}">
        <p14:creationId xmlns:p14="http://schemas.microsoft.com/office/powerpoint/2010/main" val="1011258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Biodegradation is generally considered to be carried out primarily through the excretion of extracellular enzymes</a:t>
            </a:r>
            <a:r>
              <a:rPr lang="en-US" baseline="0" dirty="0"/>
              <a:t> by bacteria, which lead to the breakdown of the polymers (in this case) and then once the chains are short enough, they may be taken into the cells.</a:t>
            </a:r>
            <a:endParaRPr lang="en-US" dirty="0"/>
          </a:p>
        </p:txBody>
      </p:sp>
      <p:sp>
        <p:nvSpPr>
          <p:cNvPr id="4" name="Slide Number Placeholder 3"/>
          <p:cNvSpPr>
            <a:spLocks noGrp="1"/>
          </p:cNvSpPr>
          <p:nvPr>
            <p:ph type="sldNum" sz="quarter" idx="10"/>
          </p:nvPr>
        </p:nvSpPr>
        <p:spPr/>
        <p:txBody>
          <a:bodyPr/>
          <a:lstStyle/>
          <a:p>
            <a:fld id="{C009FC12-AC54-DB45-8C40-89419ABCF2F0}" type="slidenum">
              <a:rPr lang="en-US" smtClean="0"/>
              <a:t>5</a:t>
            </a:fld>
            <a:endParaRPr lang="en-US"/>
          </a:p>
        </p:txBody>
      </p:sp>
    </p:spTree>
    <p:extLst>
      <p:ext uri="{BB962C8B-B14F-4D97-AF65-F5344CB8AC3E}">
        <p14:creationId xmlns:p14="http://schemas.microsoft.com/office/powerpoint/2010/main" val="1890438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idea was recently demonstrated by Yoshida et al., in a Science paper, where they isolated a bacteria from a plastic bottle factory in Japan, and found that it was able to survive using only PET as a carbon source. They determined the pathway for this, and found that the bacteria used two major enzymes in order to be able to grow on PET; </a:t>
            </a:r>
            <a:r>
              <a:rPr lang="en-US" baseline="0" dirty="0" err="1"/>
              <a:t>PETase</a:t>
            </a:r>
            <a:r>
              <a:rPr lang="en-US" baseline="0" dirty="0"/>
              <a:t>, which broken down the long polymer chains of PET to MHET (mono </a:t>
            </a:r>
            <a:r>
              <a:rPr lang="en-US" baseline="0" dirty="0" err="1"/>
              <a:t>hydroxy</a:t>
            </a:r>
            <a:r>
              <a:rPr lang="en-US" baseline="0" dirty="0"/>
              <a:t> ethylene terephthalate) and then </a:t>
            </a:r>
            <a:r>
              <a:rPr lang="en-US" baseline="0" dirty="0" err="1"/>
              <a:t>MHETase</a:t>
            </a:r>
            <a:r>
              <a:rPr lang="en-US" baseline="0" dirty="0"/>
              <a:t> to further break this down to its constituent monomers, which it can then use for growth.</a:t>
            </a:r>
            <a:endParaRPr lang="en-US" dirty="0"/>
          </a:p>
        </p:txBody>
      </p:sp>
      <p:sp>
        <p:nvSpPr>
          <p:cNvPr id="4" name="Slide Number Placeholder 3"/>
          <p:cNvSpPr>
            <a:spLocks noGrp="1"/>
          </p:cNvSpPr>
          <p:nvPr>
            <p:ph type="sldNum" sz="quarter" idx="10"/>
          </p:nvPr>
        </p:nvSpPr>
        <p:spPr/>
        <p:txBody>
          <a:bodyPr/>
          <a:lstStyle/>
          <a:p>
            <a:fld id="{C009FC12-AC54-DB45-8C40-89419ABCF2F0}" type="slidenum">
              <a:rPr lang="en-US" smtClean="0"/>
              <a:t>6</a:t>
            </a:fld>
            <a:endParaRPr lang="en-US"/>
          </a:p>
        </p:txBody>
      </p:sp>
    </p:spTree>
    <p:extLst>
      <p:ext uri="{BB962C8B-B14F-4D97-AF65-F5344CB8AC3E}">
        <p14:creationId xmlns:p14="http://schemas.microsoft.com/office/powerpoint/2010/main" val="2021599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Gill Sans" charset="0"/>
                <a:ea typeface="Gill Sans" charset="0"/>
                <a:cs typeface="Gill Sans" charset="0"/>
              </a:rPr>
              <a:t>These</a:t>
            </a:r>
            <a:r>
              <a:rPr lang="en-US" sz="1200" baseline="0" dirty="0">
                <a:solidFill>
                  <a:schemeClr val="bg1"/>
                </a:solidFill>
                <a:latin typeface="Gill Sans" charset="0"/>
                <a:ea typeface="Gill Sans" charset="0"/>
                <a:cs typeface="Gill Sans" charset="0"/>
              </a:rPr>
              <a:t> theories have been demonstrated now in several terrestrial bacteria and fungi, but given that we know how much plastic is ending up in the ocean, we would like to see if marine microorganisms could also degrade plastics. </a:t>
            </a:r>
            <a:endParaRPr lang="en-US" sz="1200" dirty="0">
              <a:solidFill>
                <a:schemeClr val="bg1"/>
              </a:solidFill>
              <a:latin typeface="Gill Sans" charset="0"/>
              <a:ea typeface="Gill Sans" charset="0"/>
              <a:cs typeface="Gill San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Gill Sans" charset="0"/>
              <a:ea typeface="Gill Sans" charset="0"/>
              <a:cs typeface="Gill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Our hypothesis is that:</a:t>
            </a:r>
            <a:r>
              <a:rPr lang="en-US" baseline="0" dirty="0"/>
              <a:t> </a:t>
            </a:r>
            <a:r>
              <a:rPr lang="en-GB" sz="1200" dirty="0">
                <a:solidFill>
                  <a:schemeClr val="bg1"/>
                </a:solidFill>
                <a:latin typeface="Gill Sans" charset="0"/>
                <a:ea typeface="Gill Sans" charset="0"/>
                <a:cs typeface="Gill Sans" charset="0"/>
              </a:rPr>
              <a:t>Plastic is a new potential source of carbon for marine microorganisms that can be degraded by enzymes that normally degrade natural polymers. These enzymes will evolve to degrade these novel synthetic polymers and incorporate the resulting oligomers as a novel source of carbon and energy.</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bg1"/>
              </a:solidFill>
              <a:latin typeface="Gill Sans" charset="0"/>
              <a:ea typeface="Gill Sans" charset="0"/>
              <a:cs typeface="Gill San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ill Sans" charset="0"/>
                <a:ea typeface="Gill Sans" charset="0"/>
                <a:cs typeface="Gill Sans" charset="0"/>
              </a:rPr>
              <a:t>So, we have</a:t>
            </a:r>
            <a:r>
              <a:rPr lang="en-GB" sz="1200" baseline="0" dirty="0">
                <a:solidFill>
                  <a:schemeClr val="bg1"/>
                </a:solidFill>
                <a:latin typeface="Gill Sans" charset="0"/>
                <a:ea typeface="Gill Sans" charset="0"/>
                <a:cs typeface="Gill Sans" charset="0"/>
              </a:rPr>
              <a:t> a couple of different approaches to this...</a:t>
            </a:r>
            <a:endParaRPr lang="en-GB" sz="1200" dirty="0">
              <a:solidFill>
                <a:schemeClr val="bg1"/>
              </a:solidFill>
              <a:latin typeface="Gill Sans" charset="0"/>
              <a:ea typeface="Gill Sans" charset="0"/>
              <a:cs typeface="Gill Sans" charset="0"/>
            </a:endParaRPr>
          </a:p>
          <a:p>
            <a:endParaRPr lang="en-US" dirty="0"/>
          </a:p>
        </p:txBody>
      </p:sp>
      <p:sp>
        <p:nvSpPr>
          <p:cNvPr id="4" name="Slide Number Placeholder 3"/>
          <p:cNvSpPr>
            <a:spLocks noGrp="1"/>
          </p:cNvSpPr>
          <p:nvPr>
            <p:ph type="sldNum" sz="quarter" idx="10"/>
          </p:nvPr>
        </p:nvSpPr>
        <p:spPr/>
        <p:txBody>
          <a:bodyPr/>
          <a:lstStyle/>
          <a:p>
            <a:fld id="{C009FC12-AC54-DB45-8C40-89419ABCF2F0}" type="slidenum">
              <a:rPr lang="en-US" smtClean="0"/>
              <a:t>8</a:t>
            </a:fld>
            <a:endParaRPr lang="en-US"/>
          </a:p>
        </p:txBody>
      </p:sp>
    </p:spTree>
    <p:extLst>
      <p:ext uri="{BB962C8B-B14F-4D97-AF65-F5344CB8AC3E}">
        <p14:creationId xmlns:p14="http://schemas.microsoft.com/office/powerpoint/2010/main" val="744035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Vinko</a:t>
            </a:r>
            <a:r>
              <a:rPr lang="en-US" dirty="0"/>
              <a:t> is</a:t>
            </a:r>
            <a:r>
              <a:rPr lang="en-US" baseline="0" dirty="0"/>
              <a:t> looking to isolate what is already there, and test its degradative potential, but I am looking to see if we can artificially evolve, or select, a bacterial community that is better at degrading polymers than the natural environmental community. To do this, I incubate 30 communities, for a fixed generation time, before determining which communities should be the best degraders based upon their enzymatic activity. I then pool the 3 best communities and use them to inoculate my next generation. The idea is here, that at each generation, they should become better degraders, and I compare this to what happens if I select the community at random. </a:t>
            </a:r>
            <a:endParaRPr lang="en-US" dirty="0"/>
          </a:p>
          <a:p>
            <a:endParaRPr lang="en-US" dirty="0"/>
          </a:p>
          <a:p>
            <a:r>
              <a:rPr lang="en-US" dirty="0"/>
              <a:t>The</a:t>
            </a:r>
            <a:r>
              <a:rPr lang="en-US" baseline="0" dirty="0"/>
              <a:t> method for testing for degradation needed to be simple enough that I could use it on a large amount of samples all at the same time, so I decided to measure enzymatic activity, as an indicator of how good a community is at degradation of a particular polymer. Basically, I have 30 communities in a generation, and at the end of the generation, I measure the enzyme activity, and then pool the 3 communities with the highest activity for innoculation of the next generation. The idea is to repeat this over 20 generations, and hopefully end up with a community that is better at degradation than the initial starting community.</a:t>
            </a:r>
          </a:p>
          <a:p>
            <a:r>
              <a:rPr lang="en-US" baseline="0" dirty="0"/>
              <a:t>Using different treatments – light, dark, dark random and a known degrader.</a:t>
            </a:r>
            <a:endParaRPr lang="en-US" dirty="0"/>
          </a:p>
        </p:txBody>
      </p:sp>
      <p:sp>
        <p:nvSpPr>
          <p:cNvPr id="4" name="Slide Number Placeholder 3"/>
          <p:cNvSpPr>
            <a:spLocks noGrp="1"/>
          </p:cNvSpPr>
          <p:nvPr>
            <p:ph type="sldNum" sz="quarter" idx="10"/>
          </p:nvPr>
        </p:nvSpPr>
        <p:spPr/>
        <p:txBody>
          <a:bodyPr/>
          <a:lstStyle/>
          <a:p>
            <a:fld id="{916A9D0D-0013-2341-9D5C-D82FA9C37DAF}" type="slidenum">
              <a:rPr lang="en-US" smtClean="0"/>
              <a:t>12</a:t>
            </a:fld>
            <a:endParaRPr lang="en-US"/>
          </a:p>
        </p:txBody>
      </p:sp>
    </p:spTree>
    <p:extLst>
      <p:ext uri="{BB962C8B-B14F-4D97-AF65-F5344CB8AC3E}">
        <p14:creationId xmlns:p14="http://schemas.microsoft.com/office/powerpoint/2010/main" val="440486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09FC12-AC54-DB45-8C40-89419ABCF2F0}" type="slidenum">
              <a:rPr lang="en-US" smtClean="0"/>
              <a:t>13</a:t>
            </a:fld>
            <a:endParaRPr lang="en-US"/>
          </a:p>
        </p:txBody>
      </p:sp>
    </p:spTree>
    <p:extLst>
      <p:ext uri="{BB962C8B-B14F-4D97-AF65-F5344CB8AC3E}">
        <p14:creationId xmlns:p14="http://schemas.microsoft.com/office/powerpoint/2010/main" val="2136164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84902B-EBE1-B34F-B788-CF8BF9518EE1}" type="datetimeFigureOut">
              <a:rPr lang="en-US" smtClean="0"/>
              <a:t>5/7/20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2F001-AD21-8841-97A9-078BBBFC970D}" type="slidenum">
              <a:rPr lang="en-US" smtClean="0"/>
              <a:t>‹#›</a:t>
            </a:fld>
            <a:endParaRPr lang="en-US"/>
          </a:p>
        </p:txBody>
      </p:sp>
    </p:spTree>
    <p:extLst>
      <p:ext uri="{BB962C8B-B14F-4D97-AF65-F5344CB8AC3E}">
        <p14:creationId xmlns:p14="http://schemas.microsoft.com/office/powerpoint/2010/main" val="739572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84902B-EBE1-B34F-B788-CF8BF9518EE1}" type="datetimeFigureOut">
              <a:rPr lang="en-US" smtClean="0"/>
              <a:t>5/7/20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2F001-AD21-8841-97A9-078BBBFC970D}" type="slidenum">
              <a:rPr lang="en-US" smtClean="0"/>
              <a:t>‹#›</a:t>
            </a:fld>
            <a:endParaRPr lang="en-US"/>
          </a:p>
        </p:txBody>
      </p:sp>
    </p:spTree>
    <p:extLst>
      <p:ext uri="{BB962C8B-B14F-4D97-AF65-F5344CB8AC3E}">
        <p14:creationId xmlns:p14="http://schemas.microsoft.com/office/powerpoint/2010/main" val="784697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84902B-EBE1-B34F-B788-CF8BF9518EE1}" type="datetimeFigureOut">
              <a:rPr lang="en-US" smtClean="0"/>
              <a:t>5/7/20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2F001-AD21-8841-97A9-078BBBFC970D}" type="slidenum">
              <a:rPr lang="en-US" smtClean="0"/>
              <a:t>‹#›</a:t>
            </a:fld>
            <a:endParaRPr lang="en-US"/>
          </a:p>
        </p:txBody>
      </p:sp>
    </p:spTree>
    <p:extLst>
      <p:ext uri="{BB962C8B-B14F-4D97-AF65-F5344CB8AC3E}">
        <p14:creationId xmlns:p14="http://schemas.microsoft.com/office/powerpoint/2010/main" val="717907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84902B-EBE1-B34F-B788-CF8BF9518EE1}" type="datetimeFigureOut">
              <a:rPr lang="en-US" smtClean="0"/>
              <a:t>5/7/20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2F001-AD21-8841-97A9-078BBBFC970D}" type="slidenum">
              <a:rPr lang="en-US" smtClean="0"/>
              <a:t>‹#›</a:t>
            </a:fld>
            <a:endParaRPr lang="en-US"/>
          </a:p>
        </p:txBody>
      </p:sp>
    </p:spTree>
    <p:extLst>
      <p:ext uri="{BB962C8B-B14F-4D97-AF65-F5344CB8AC3E}">
        <p14:creationId xmlns:p14="http://schemas.microsoft.com/office/powerpoint/2010/main" val="358230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84902B-EBE1-B34F-B788-CF8BF9518EE1}" type="datetimeFigureOut">
              <a:rPr lang="en-US" smtClean="0"/>
              <a:t>5/7/20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2F001-AD21-8841-97A9-078BBBFC970D}" type="slidenum">
              <a:rPr lang="en-US" smtClean="0"/>
              <a:t>‹#›</a:t>
            </a:fld>
            <a:endParaRPr lang="en-US"/>
          </a:p>
        </p:txBody>
      </p:sp>
    </p:spTree>
    <p:extLst>
      <p:ext uri="{BB962C8B-B14F-4D97-AF65-F5344CB8AC3E}">
        <p14:creationId xmlns:p14="http://schemas.microsoft.com/office/powerpoint/2010/main" val="1376107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84902B-EBE1-B34F-B788-CF8BF9518EE1}" type="datetimeFigureOut">
              <a:rPr lang="en-US" smtClean="0"/>
              <a:t>5/7/20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2F001-AD21-8841-97A9-078BBBFC970D}" type="slidenum">
              <a:rPr lang="en-US" smtClean="0"/>
              <a:t>‹#›</a:t>
            </a:fld>
            <a:endParaRPr lang="en-US"/>
          </a:p>
        </p:txBody>
      </p:sp>
    </p:spTree>
    <p:extLst>
      <p:ext uri="{BB962C8B-B14F-4D97-AF65-F5344CB8AC3E}">
        <p14:creationId xmlns:p14="http://schemas.microsoft.com/office/powerpoint/2010/main" val="198134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84902B-EBE1-B34F-B788-CF8BF9518EE1}" type="datetimeFigureOut">
              <a:rPr lang="en-US" smtClean="0"/>
              <a:t>5/7/20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C2F001-AD21-8841-97A9-078BBBFC970D}" type="slidenum">
              <a:rPr lang="en-US" smtClean="0"/>
              <a:t>‹#›</a:t>
            </a:fld>
            <a:endParaRPr lang="en-US"/>
          </a:p>
        </p:txBody>
      </p:sp>
    </p:spTree>
    <p:extLst>
      <p:ext uri="{BB962C8B-B14F-4D97-AF65-F5344CB8AC3E}">
        <p14:creationId xmlns:p14="http://schemas.microsoft.com/office/powerpoint/2010/main" val="1517613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84902B-EBE1-B34F-B788-CF8BF9518EE1}" type="datetimeFigureOut">
              <a:rPr lang="en-US" smtClean="0"/>
              <a:t>5/7/20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C2F001-AD21-8841-97A9-078BBBFC970D}" type="slidenum">
              <a:rPr lang="en-US" smtClean="0"/>
              <a:t>‹#›</a:t>
            </a:fld>
            <a:endParaRPr lang="en-US"/>
          </a:p>
        </p:txBody>
      </p:sp>
    </p:spTree>
    <p:extLst>
      <p:ext uri="{BB962C8B-B14F-4D97-AF65-F5344CB8AC3E}">
        <p14:creationId xmlns:p14="http://schemas.microsoft.com/office/powerpoint/2010/main" val="871441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84902B-EBE1-B34F-B788-CF8BF9518EE1}" type="datetimeFigureOut">
              <a:rPr lang="en-US" smtClean="0"/>
              <a:t>5/7/20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C2F001-AD21-8841-97A9-078BBBFC970D}" type="slidenum">
              <a:rPr lang="en-US" smtClean="0"/>
              <a:t>‹#›</a:t>
            </a:fld>
            <a:endParaRPr lang="en-US"/>
          </a:p>
        </p:txBody>
      </p:sp>
    </p:spTree>
    <p:extLst>
      <p:ext uri="{BB962C8B-B14F-4D97-AF65-F5344CB8AC3E}">
        <p14:creationId xmlns:p14="http://schemas.microsoft.com/office/powerpoint/2010/main" val="47051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84902B-EBE1-B34F-B788-CF8BF9518EE1}" type="datetimeFigureOut">
              <a:rPr lang="en-US" smtClean="0"/>
              <a:t>5/7/20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2F001-AD21-8841-97A9-078BBBFC970D}" type="slidenum">
              <a:rPr lang="en-US" smtClean="0"/>
              <a:t>‹#›</a:t>
            </a:fld>
            <a:endParaRPr lang="en-US"/>
          </a:p>
        </p:txBody>
      </p:sp>
    </p:spTree>
    <p:extLst>
      <p:ext uri="{BB962C8B-B14F-4D97-AF65-F5344CB8AC3E}">
        <p14:creationId xmlns:p14="http://schemas.microsoft.com/office/powerpoint/2010/main" val="91589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84902B-EBE1-B34F-B788-CF8BF9518EE1}" type="datetimeFigureOut">
              <a:rPr lang="en-US" smtClean="0"/>
              <a:t>5/7/20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2F001-AD21-8841-97A9-078BBBFC970D}" type="slidenum">
              <a:rPr lang="en-US" smtClean="0"/>
              <a:t>‹#›</a:t>
            </a:fld>
            <a:endParaRPr lang="en-US"/>
          </a:p>
        </p:txBody>
      </p:sp>
    </p:spTree>
    <p:extLst>
      <p:ext uri="{BB962C8B-B14F-4D97-AF65-F5344CB8AC3E}">
        <p14:creationId xmlns:p14="http://schemas.microsoft.com/office/powerpoint/2010/main" val="24179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46B7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84902B-EBE1-B34F-B788-CF8BF9518EE1}" type="datetimeFigureOut">
              <a:rPr lang="en-US" smtClean="0"/>
              <a:t>5/7/20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C2F001-AD21-8841-97A9-078BBBFC970D}" type="slidenum">
              <a:rPr lang="en-US" smtClean="0"/>
              <a:t>‹#›</a:t>
            </a:fld>
            <a:endParaRPr lang="en-US"/>
          </a:p>
        </p:txBody>
      </p:sp>
    </p:spTree>
    <p:extLst>
      <p:ext uri="{BB962C8B-B14F-4D97-AF65-F5344CB8AC3E}">
        <p14:creationId xmlns:p14="http://schemas.microsoft.com/office/powerpoint/2010/main" val="164488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232"/>
            <a:ext cx="12192000" cy="6852047"/>
          </a:xfrm>
          <a:prstGeom prst="rect">
            <a:avLst/>
          </a:prstGeom>
          <a:ln>
            <a:noFill/>
          </a:ln>
        </p:spPr>
      </p:pic>
      <p:sp>
        <p:nvSpPr>
          <p:cNvPr id="3" name="Subtitle 2"/>
          <p:cNvSpPr>
            <a:spLocks noGrp="1"/>
          </p:cNvSpPr>
          <p:nvPr>
            <p:ph type="subTitle" idx="1"/>
          </p:nvPr>
        </p:nvSpPr>
        <p:spPr>
          <a:xfrm>
            <a:off x="273424" y="4075524"/>
            <a:ext cx="11645152" cy="1655762"/>
          </a:xfrm>
        </p:spPr>
        <p:txBody>
          <a:bodyPr>
            <a:normAutofit/>
          </a:bodyPr>
          <a:lstStyle/>
          <a:p>
            <a:r>
              <a:rPr lang="en-US" sz="3600" b="1" cap="none" spc="50" dirty="0">
                <a:ln w="9525" cmpd="sng">
                  <a:solidFill>
                    <a:schemeClr val="tx2"/>
                  </a:solidFill>
                  <a:prstDash val="solid"/>
                </a:ln>
                <a:solidFill>
                  <a:srgbClr val="70AD47">
                    <a:tint val="1000"/>
                  </a:srgbClr>
                </a:solidFill>
                <a:effectLst>
                  <a:glow rad="38100">
                    <a:schemeClr val="accent1">
                      <a:alpha val="40000"/>
                    </a:schemeClr>
                  </a:glow>
                </a:effectLst>
                <a:latin typeface="Gill Sans" charset="0"/>
                <a:ea typeface="Gill Sans" charset="0"/>
                <a:cs typeface="Gill Sans" charset="0"/>
              </a:rPr>
              <a:t>VINKO ZADJELOVIC AND ROBYN WRIGHT</a:t>
            </a:r>
          </a:p>
        </p:txBody>
      </p:sp>
      <p:pic>
        <p:nvPicPr>
          <p:cNvPr id="5" name="Picture 4"/>
          <p:cNvPicPr>
            <a:picLocks noChangeAspect="1"/>
          </p:cNvPicPr>
          <p:nvPr/>
        </p:nvPicPr>
        <p:blipFill>
          <a:blip r:embed="rId4"/>
          <a:stretch>
            <a:fillRect/>
          </a:stretch>
        </p:blipFill>
        <p:spPr>
          <a:xfrm>
            <a:off x="10914540" y="4759401"/>
            <a:ext cx="1156130" cy="1048583"/>
          </a:xfrm>
          <a:prstGeom prst="rect">
            <a:avLst/>
          </a:prstGeom>
        </p:spPr>
      </p:pic>
      <p:pic>
        <p:nvPicPr>
          <p:cNvPr id="6" name="Picture 5"/>
          <p:cNvPicPr>
            <a:picLocks noChangeAspect="1"/>
          </p:cNvPicPr>
          <p:nvPr/>
        </p:nvPicPr>
        <p:blipFill>
          <a:blip r:embed="rId5"/>
          <a:stretch>
            <a:fillRect/>
          </a:stretch>
        </p:blipFill>
        <p:spPr>
          <a:xfrm>
            <a:off x="10471815" y="5807984"/>
            <a:ext cx="1598855" cy="419428"/>
          </a:xfrm>
          <a:prstGeom prst="rect">
            <a:avLst/>
          </a:prstGeom>
        </p:spPr>
      </p:pic>
      <p:pic>
        <p:nvPicPr>
          <p:cNvPr id="7" name="Picture 6"/>
          <p:cNvPicPr>
            <a:picLocks noChangeAspect="1"/>
          </p:cNvPicPr>
          <p:nvPr/>
        </p:nvPicPr>
        <p:blipFill rotWithShape="1">
          <a:blip r:embed="rId6"/>
          <a:srcRect l="4240" r="7625"/>
          <a:stretch/>
        </p:blipFill>
        <p:spPr>
          <a:xfrm>
            <a:off x="105335" y="110652"/>
            <a:ext cx="1633575" cy="1112090"/>
          </a:xfrm>
          <a:prstGeom prst="rect">
            <a:avLst/>
          </a:prstGeom>
        </p:spPr>
      </p:pic>
      <p:pic>
        <p:nvPicPr>
          <p:cNvPr id="8" name="Picture 7"/>
          <p:cNvPicPr>
            <a:picLocks noChangeAspect="1"/>
          </p:cNvPicPr>
          <p:nvPr/>
        </p:nvPicPr>
        <p:blipFill>
          <a:blip r:embed="rId7"/>
          <a:stretch>
            <a:fillRect/>
          </a:stretch>
        </p:blipFill>
        <p:spPr>
          <a:xfrm>
            <a:off x="10471816" y="6227412"/>
            <a:ext cx="1598855" cy="520312"/>
          </a:xfrm>
          <a:prstGeom prst="rect">
            <a:avLst/>
          </a:prstGeom>
        </p:spPr>
      </p:pic>
      <p:sp>
        <p:nvSpPr>
          <p:cNvPr id="9" name="TextBox 8"/>
          <p:cNvSpPr txBox="1"/>
          <p:nvPr/>
        </p:nvSpPr>
        <p:spPr>
          <a:xfrm>
            <a:off x="273424" y="1331162"/>
            <a:ext cx="11645152" cy="2585323"/>
          </a:xfrm>
          <a:prstGeom prst="rect">
            <a:avLst/>
          </a:prstGeom>
          <a:noFill/>
        </p:spPr>
        <p:txBody>
          <a:bodyPr wrap="square" rtlCol="0">
            <a:spAutoFit/>
          </a:bodyPr>
          <a:lstStyle/>
          <a:p>
            <a:pPr algn="ctr"/>
            <a:r>
              <a:rPr lang="en-US" sz="5400" b="1" cap="none" spc="50" dirty="0">
                <a:ln w="9525" cmpd="sng">
                  <a:solidFill>
                    <a:schemeClr val="tx2"/>
                  </a:solidFill>
                  <a:prstDash val="solid"/>
                </a:ln>
                <a:solidFill>
                  <a:srgbClr val="70AD47">
                    <a:tint val="1000"/>
                  </a:srgbClr>
                </a:solidFill>
                <a:effectLst>
                  <a:glow rad="38100">
                    <a:schemeClr val="accent1">
                      <a:alpha val="40000"/>
                    </a:schemeClr>
                  </a:glow>
                </a:effectLst>
                <a:latin typeface="Gill Sans" charset="0"/>
                <a:ea typeface="Gill Sans" charset="0"/>
                <a:cs typeface="Gill Sans" charset="0"/>
              </a:rPr>
              <a:t>PLASTIC OCEANS, CAN MICROBES CLEAN UP OUR MESS?</a:t>
            </a:r>
            <a:endParaRPr lang="en-US" sz="5400" dirty="0"/>
          </a:p>
        </p:txBody>
      </p:sp>
    </p:spTree>
    <p:extLst>
      <p:ext uri="{BB962C8B-B14F-4D97-AF65-F5344CB8AC3E}">
        <p14:creationId xmlns:p14="http://schemas.microsoft.com/office/powerpoint/2010/main" val="1302862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4076" y="790223"/>
            <a:ext cx="6114813" cy="4190055"/>
          </a:xfrm>
          <a:prstGeom prst="rect">
            <a:avLst/>
          </a:prstGeom>
          <a:noFill/>
          <a:ln>
            <a:noFill/>
          </a:ln>
        </p:spPr>
      </p:pic>
      <p:sp>
        <p:nvSpPr>
          <p:cNvPr id="5" name="Rectangle 4"/>
          <p:cNvSpPr/>
          <p:nvPr/>
        </p:nvSpPr>
        <p:spPr>
          <a:xfrm>
            <a:off x="94076" y="4992396"/>
            <a:ext cx="6114813" cy="1323439"/>
          </a:xfrm>
          <a:prstGeom prst="rect">
            <a:avLst/>
          </a:prstGeom>
        </p:spPr>
        <p:txBody>
          <a:bodyPr wrap="square">
            <a:spAutoFit/>
          </a:bodyPr>
          <a:lstStyle/>
          <a:p>
            <a:pPr algn="just"/>
            <a:r>
              <a:rPr lang="en-GB" sz="1600" dirty="0">
                <a:solidFill>
                  <a:schemeClr val="bg1"/>
                </a:solidFill>
                <a:latin typeface="Gill Sans" charset="0"/>
                <a:ea typeface="Gill Sans" charset="0"/>
                <a:cs typeface="Gill Sans" charset="0"/>
              </a:rPr>
              <a:t>Fig. 3. Alkanes culture condition. Picture A shows the condition if the culture before incubation, where the alkanes was continually over the surface event when shaking. Picture B shows the condition of the culture after incubation, where it can be seen that the alkanes are in emulsion with the aqueous media.</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265335" y="790223"/>
            <a:ext cx="5791200" cy="4202173"/>
          </a:xfrm>
          <a:prstGeom prst="rect">
            <a:avLst/>
          </a:prstGeom>
          <a:noFill/>
          <a:ln>
            <a:noFill/>
          </a:ln>
        </p:spPr>
      </p:pic>
      <p:sp>
        <p:nvSpPr>
          <p:cNvPr id="7" name="Rectangle 6"/>
          <p:cNvSpPr/>
          <p:nvPr/>
        </p:nvSpPr>
        <p:spPr>
          <a:xfrm>
            <a:off x="6265335" y="4992396"/>
            <a:ext cx="5791200" cy="1077218"/>
          </a:xfrm>
          <a:prstGeom prst="rect">
            <a:avLst/>
          </a:prstGeom>
        </p:spPr>
        <p:txBody>
          <a:bodyPr wrap="square">
            <a:spAutoFit/>
          </a:bodyPr>
          <a:lstStyle/>
          <a:p>
            <a:pPr algn="just"/>
            <a:r>
              <a:rPr lang="en-GB" sz="1600" dirty="0">
                <a:solidFill>
                  <a:schemeClr val="bg1"/>
                </a:solidFill>
                <a:latin typeface="Gill Sans" charset="0"/>
                <a:ea typeface="Gill Sans" charset="0"/>
                <a:cs typeface="Gill Sans" charset="0"/>
              </a:rPr>
              <a:t>Fig. 6. UHMWPE culture conditions. In picture A and B show the residual substance left at the end of the experiment (after recovering the media). As it can be seen the substance biofilm-like apparently is a mix of cellular composition and PE aggregates. </a:t>
            </a:r>
          </a:p>
        </p:txBody>
      </p:sp>
      <p:sp>
        <p:nvSpPr>
          <p:cNvPr id="2" name="TextBox 1"/>
          <p:cNvSpPr txBox="1"/>
          <p:nvPr/>
        </p:nvSpPr>
        <p:spPr>
          <a:xfrm>
            <a:off x="432743" y="1472591"/>
            <a:ext cx="2204193" cy="379656"/>
          </a:xfrm>
          <a:prstGeom prst="rect">
            <a:avLst/>
          </a:prstGeom>
          <a:noFill/>
        </p:spPr>
        <p:txBody>
          <a:bodyPr wrap="none" rtlCol="0">
            <a:spAutoFit/>
          </a:bodyPr>
          <a:lstStyle/>
          <a:p>
            <a:r>
              <a:rPr lang="en-US" sz="1867" dirty="0"/>
              <a:t>C50 before inoculum</a:t>
            </a:r>
          </a:p>
        </p:txBody>
      </p:sp>
      <p:sp>
        <p:nvSpPr>
          <p:cNvPr id="8" name="TextBox 7"/>
          <p:cNvSpPr txBox="1"/>
          <p:nvPr/>
        </p:nvSpPr>
        <p:spPr>
          <a:xfrm>
            <a:off x="3449504" y="1472591"/>
            <a:ext cx="2035750" cy="379656"/>
          </a:xfrm>
          <a:prstGeom prst="rect">
            <a:avLst/>
          </a:prstGeom>
          <a:noFill/>
        </p:spPr>
        <p:txBody>
          <a:bodyPr wrap="none" rtlCol="0">
            <a:spAutoFit/>
          </a:bodyPr>
          <a:lstStyle/>
          <a:p>
            <a:r>
              <a:rPr lang="en-US" sz="1867" dirty="0">
                <a:solidFill>
                  <a:srgbClr val="FFFFFF"/>
                </a:solidFill>
              </a:rPr>
              <a:t>C50 after inoculum</a:t>
            </a:r>
          </a:p>
        </p:txBody>
      </p:sp>
    </p:spTree>
    <p:extLst>
      <p:ext uri="{BB962C8B-B14F-4D97-AF65-F5344CB8AC3E}">
        <p14:creationId xmlns:p14="http://schemas.microsoft.com/office/powerpoint/2010/main" val="4855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09600" y="1596002"/>
            <a:ext cx="10604029" cy="461665"/>
          </a:xfrm>
          <a:prstGeom prst="rect">
            <a:avLst/>
          </a:prstGeom>
          <a:noFill/>
        </p:spPr>
        <p:txBody>
          <a:bodyPr wrap="square" rtlCol="0">
            <a:spAutoFit/>
          </a:bodyPr>
          <a:lstStyle/>
          <a:p>
            <a:endParaRPr lang="es-ES" sz="2400" dirty="0"/>
          </a:p>
        </p:txBody>
      </p:sp>
      <p:pic>
        <p:nvPicPr>
          <p:cNvPr id="6" name="Picture 5"/>
          <p:cNvPicPr>
            <a:picLocks noChangeAspect="1"/>
          </p:cNvPicPr>
          <p:nvPr/>
        </p:nvPicPr>
        <p:blipFill>
          <a:blip r:embed="rId2"/>
          <a:stretch>
            <a:fillRect/>
          </a:stretch>
        </p:blipFill>
        <p:spPr>
          <a:xfrm>
            <a:off x="2218267" y="0"/>
            <a:ext cx="7749040" cy="6858000"/>
          </a:xfrm>
          <a:prstGeom prst="rect">
            <a:avLst/>
          </a:prstGeom>
        </p:spPr>
      </p:pic>
    </p:spTree>
    <p:extLst>
      <p:ext uri="{BB962C8B-B14F-4D97-AF65-F5344CB8AC3E}">
        <p14:creationId xmlns:p14="http://schemas.microsoft.com/office/powerpoint/2010/main" val="14687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058" y="0"/>
            <a:ext cx="8413729" cy="958977"/>
          </a:xfrm>
        </p:spPr>
        <p:txBody>
          <a:bodyPr>
            <a:noAutofit/>
          </a:bodyPr>
          <a:lstStyle/>
          <a:p>
            <a:pPr algn="ctr"/>
            <a:r>
              <a:rPr lang="en-US" sz="4000" b="1" dirty="0">
                <a:solidFill>
                  <a:schemeClr val="bg1"/>
                </a:solidFill>
                <a:latin typeface="Gill Sans" charset="0"/>
                <a:ea typeface="Gill Sans" charset="0"/>
                <a:cs typeface="Gill Sans" charset="0"/>
              </a:rPr>
              <a:t>ARTIFICIAL EVOLUTION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2058" y="958977"/>
            <a:ext cx="8413730" cy="5496970"/>
          </a:xfrm>
          <a:prstGeom prst="rect">
            <a:avLst/>
          </a:prstGeom>
          <a:ln w="41275">
            <a:solidFill>
              <a:schemeClr val="accent2">
                <a:lumMod val="50000"/>
              </a:schemeClr>
            </a:solidFill>
          </a:ln>
        </p:spPr>
      </p:pic>
    </p:spTree>
    <p:extLst>
      <p:ext uri="{BB962C8B-B14F-4D97-AF65-F5344CB8AC3E}">
        <p14:creationId xmlns:p14="http://schemas.microsoft.com/office/powerpoint/2010/main" val="1982810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84" y="-261258"/>
            <a:ext cx="10515600" cy="1325563"/>
          </a:xfrm>
        </p:spPr>
        <p:txBody>
          <a:bodyPr/>
          <a:lstStyle/>
          <a:p>
            <a:r>
              <a:rPr lang="en-US" b="1" dirty="0">
                <a:solidFill>
                  <a:schemeClr val="bg1"/>
                </a:solidFill>
                <a:latin typeface="Gill Sans" charset="0"/>
                <a:ea typeface="Gill Sans" charset="0"/>
                <a:cs typeface="Gill Sans" charset="0"/>
              </a:rPr>
              <a:t>PET – generation 1</a:t>
            </a:r>
          </a:p>
        </p:txBody>
      </p:sp>
      <p:pic>
        <p:nvPicPr>
          <p:cNvPr id="4" name="Picture 3"/>
          <p:cNvPicPr>
            <a:picLocks noChangeAspect="1"/>
          </p:cNvPicPr>
          <p:nvPr/>
        </p:nvPicPr>
        <p:blipFill rotWithShape="1">
          <a:blip r:embed="rId3"/>
          <a:srcRect l="3333" b="26984"/>
          <a:stretch/>
        </p:blipFill>
        <p:spPr>
          <a:xfrm>
            <a:off x="1861457" y="890133"/>
            <a:ext cx="8469086" cy="4797758"/>
          </a:xfrm>
          <a:prstGeom prst="rect">
            <a:avLst/>
          </a:prstGeom>
        </p:spPr>
      </p:pic>
      <p:sp>
        <p:nvSpPr>
          <p:cNvPr id="6" name="Right Brace 5"/>
          <p:cNvSpPr/>
          <p:nvPr/>
        </p:nvSpPr>
        <p:spPr>
          <a:xfrm rot="5400000">
            <a:off x="4137636" y="4263700"/>
            <a:ext cx="360000" cy="3208383"/>
          </a:xfrm>
          <a:prstGeom prst="rightBrace">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ight Brace 6"/>
          <p:cNvSpPr/>
          <p:nvPr/>
        </p:nvSpPr>
        <p:spPr>
          <a:xfrm rot="5400000">
            <a:off x="7520191" y="4263701"/>
            <a:ext cx="360000" cy="3208383"/>
          </a:xfrm>
          <a:prstGeom prst="rightBrace">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p:cNvSpPr txBox="1"/>
          <p:nvPr/>
        </p:nvSpPr>
        <p:spPr>
          <a:xfrm>
            <a:off x="1393371" y="6008916"/>
            <a:ext cx="4528457" cy="707886"/>
          </a:xfrm>
          <a:prstGeom prst="rect">
            <a:avLst/>
          </a:prstGeom>
          <a:noFill/>
        </p:spPr>
        <p:txBody>
          <a:bodyPr wrap="square" rtlCol="0">
            <a:spAutoFit/>
          </a:bodyPr>
          <a:lstStyle/>
          <a:p>
            <a:r>
              <a:rPr lang="en-US" sz="2000" dirty="0">
                <a:solidFill>
                  <a:schemeClr val="bg1"/>
                </a:solidFill>
                <a:latin typeface="Gill Sans" charset="0"/>
                <a:ea typeface="Gill Sans" charset="0"/>
                <a:cs typeface="Gill Sans" charset="0"/>
              </a:rPr>
              <a:t>Selected at random – can see from lack of </a:t>
            </a:r>
            <a:r>
              <a:rPr lang="en-US" sz="2000" dirty="0" err="1">
                <a:solidFill>
                  <a:schemeClr val="bg1"/>
                </a:solidFill>
                <a:latin typeface="Gill Sans" charset="0"/>
                <a:ea typeface="Gill Sans" charset="0"/>
                <a:cs typeface="Gill Sans" charset="0"/>
              </a:rPr>
              <a:t>colour</a:t>
            </a:r>
            <a:r>
              <a:rPr lang="en-US" sz="2000" dirty="0">
                <a:solidFill>
                  <a:schemeClr val="bg1"/>
                </a:solidFill>
                <a:latin typeface="Gill Sans" charset="0"/>
                <a:ea typeface="Gill Sans" charset="0"/>
                <a:cs typeface="Gill Sans" charset="0"/>
              </a:rPr>
              <a:t> that there is little growth</a:t>
            </a:r>
          </a:p>
        </p:txBody>
      </p:sp>
      <p:sp>
        <p:nvSpPr>
          <p:cNvPr id="9" name="TextBox 8"/>
          <p:cNvSpPr txBox="1"/>
          <p:nvPr/>
        </p:nvSpPr>
        <p:spPr>
          <a:xfrm>
            <a:off x="6006888" y="6017515"/>
            <a:ext cx="4408715" cy="400110"/>
          </a:xfrm>
          <a:prstGeom prst="rect">
            <a:avLst/>
          </a:prstGeom>
          <a:noFill/>
        </p:spPr>
        <p:txBody>
          <a:bodyPr wrap="square" rtlCol="0">
            <a:spAutoFit/>
          </a:bodyPr>
          <a:lstStyle/>
          <a:p>
            <a:r>
              <a:rPr lang="en-US" sz="2000" dirty="0">
                <a:solidFill>
                  <a:schemeClr val="bg1"/>
                </a:solidFill>
                <a:latin typeface="Gill Sans" charset="0"/>
                <a:ea typeface="Gill Sans" charset="0"/>
                <a:cs typeface="Gill Sans" charset="0"/>
              </a:rPr>
              <a:t>Highest enzyme activities selected</a:t>
            </a:r>
          </a:p>
        </p:txBody>
      </p:sp>
    </p:spTree>
    <p:extLst>
      <p:ext uri="{BB962C8B-B14F-4D97-AF65-F5344CB8AC3E}">
        <p14:creationId xmlns:p14="http://schemas.microsoft.com/office/powerpoint/2010/main" val="958237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840"/>
            <a:ext cx="12196614" cy="6065520"/>
          </a:xfrm>
          <a:prstGeom prst="rect">
            <a:avLst/>
          </a:prstGeom>
        </p:spPr>
      </p:pic>
      <p:sp>
        <p:nvSpPr>
          <p:cNvPr id="3" name="Rectángulo 4"/>
          <p:cNvSpPr/>
          <p:nvPr/>
        </p:nvSpPr>
        <p:spPr>
          <a:xfrm>
            <a:off x="703673" y="526817"/>
            <a:ext cx="10972800" cy="1674519"/>
          </a:xfrm>
          <a:prstGeom prst="rect">
            <a:avLst/>
          </a:prstGeom>
          <a:solidFill>
            <a:sysClr val="window" lastClr="FFFFFF"/>
          </a:solidFill>
          <a:ln w="15875" cap="flat" cmpd="sng" algn="ctr">
            <a:solidFill>
              <a:srgbClr val="F5C040">
                <a:shade val="75000"/>
                <a:lumMod val="80000"/>
              </a:srgbClr>
            </a:solidFill>
            <a:prstDash val="solid"/>
          </a:ln>
          <a:effectLst/>
        </p:spPr>
        <p:txBody>
          <a:bodyPr rtlCol="0" anchor="ctr"/>
          <a:lstStyle/>
          <a:p>
            <a:pPr algn="just" defTabSz="1219170">
              <a:defRPr/>
            </a:pPr>
            <a:endParaRPr lang="en-GB" sz="2400" kern="0" dirty="0">
              <a:solidFill>
                <a:prstClr val="black"/>
              </a:solidFill>
              <a:latin typeface="Candara"/>
              <a:cs typeface="Candara"/>
            </a:endParaRPr>
          </a:p>
          <a:p>
            <a:pPr algn="just" defTabSz="1219170">
              <a:defRPr/>
            </a:pPr>
            <a:r>
              <a:rPr lang="en-GB" sz="2400" kern="0" dirty="0">
                <a:solidFill>
                  <a:prstClr val="black"/>
                </a:solidFill>
                <a:latin typeface="Candara"/>
                <a:cs typeface="Candara"/>
              </a:rPr>
              <a:t>“</a:t>
            </a:r>
            <a:r>
              <a:rPr lang="en-GB" sz="2400" kern="0" dirty="0">
                <a:solidFill>
                  <a:sysClr val="windowText" lastClr="000000"/>
                </a:solidFill>
                <a:latin typeface="Candara"/>
              </a:rPr>
              <a:t>Like many anthropogenic impacts on natural systems, it is one that, despite widespread recognition of the problem, is still growing and even if stopped immediately will persist for centuries</a:t>
            </a:r>
            <a:r>
              <a:rPr lang="en-GB" sz="2400" kern="0" dirty="0">
                <a:solidFill>
                  <a:prstClr val="black"/>
                </a:solidFill>
                <a:latin typeface="Candara"/>
                <a:cs typeface="Candara"/>
              </a:rPr>
              <a:t>” </a:t>
            </a:r>
          </a:p>
          <a:p>
            <a:pPr algn="r" defTabSz="1219170">
              <a:defRPr/>
            </a:pPr>
            <a:r>
              <a:rPr lang="en-GB" sz="1867" kern="0" dirty="0">
                <a:solidFill>
                  <a:prstClr val="black"/>
                </a:solidFill>
                <a:latin typeface="Candara"/>
                <a:cs typeface="Candara"/>
              </a:rPr>
              <a:t>(Barnes </a:t>
            </a:r>
            <a:r>
              <a:rPr lang="en-GB" sz="1867" i="1" kern="0" dirty="0">
                <a:solidFill>
                  <a:prstClr val="black"/>
                </a:solidFill>
                <a:latin typeface="Candara"/>
                <a:cs typeface="Candara"/>
              </a:rPr>
              <a:t>et al</a:t>
            </a:r>
            <a:r>
              <a:rPr lang="en-GB" sz="1867" kern="0" dirty="0">
                <a:solidFill>
                  <a:prstClr val="black"/>
                </a:solidFill>
                <a:latin typeface="Candara"/>
                <a:cs typeface="Candara"/>
              </a:rPr>
              <a:t>., 2009)</a:t>
            </a:r>
          </a:p>
          <a:p>
            <a:pPr algn="r" defTabSz="1219170">
              <a:defRPr/>
            </a:pPr>
            <a:endParaRPr lang="en-GB" sz="1867" kern="0" dirty="0">
              <a:solidFill>
                <a:prstClr val="black"/>
              </a:solidFill>
              <a:latin typeface="Candara"/>
              <a:cs typeface="Candara"/>
            </a:endParaRPr>
          </a:p>
        </p:txBody>
      </p:sp>
      <p:sp>
        <p:nvSpPr>
          <p:cNvPr id="5" name="Rectángulo 5"/>
          <p:cNvSpPr/>
          <p:nvPr/>
        </p:nvSpPr>
        <p:spPr>
          <a:xfrm>
            <a:off x="703673" y="2381294"/>
            <a:ext cx="10972800" cy="1795589"/>
          </a:xfrm>
          <a:prstGeom prst="rect">
            <a:avLst/>
          </a:prstGeom>
          <a:solidFill>
            <a:sysClr val="window" lastClr="FFFFFF"/>
          </a:solidFill>
          <a:ln w="15875" cap="flat" cmpd="sng" algn="ctr">
            <a:solidFill>
              <a:srgbClr val="F5C040">
                <a:shade val="75000"/>
                <a:lumMod val="80000"/>
              </a:srgbClr>
            </a:solidFill>
            <a:prstDash val="solid"/>
          </a:ln>
          <a:effectLst/>
        </p:spPr>
        <p:txBody>
          <a:bodyPr rtlCol="0" anchor="ctr"/>
          <a:lstStyle/>
          <a:p>
            <a:pPr algn="just" defTabSz="1219170">
              <a:defRPr/>
            </a:pPr>
            <a:endParaRPr lang="en-GB" sz="2400" kern="0" dirty="0">
              <a:solidFill>
                <a:prstClr val="black"/>
              </a:solidFill>
              <a:latin typeface="Candara"/>
              <a:cs typeface="Candara"/>
            </a:endParaRPr>
          </a:p>
          <a:p>
            <a:pPr algn="just" defTabSz="1219170">
              <a:defRPr/>
            </a:pPr>
            <a:r>
              <a:rPr lang="en-GB" sz="2400" kern="0" dirty="0">
                <a:solidFill>
                  <a:prstClr val="black"/>
                </a:solidFill>
                <a:latin typeface="Candara"/>
                <a:cs typeface="Candara"/>
              </a:rPr>
              <a:t>“</a:t>
            </a:r>
            <a:r>
              <a:rPr lang="en-GB" sz="2400" kern="0" dirty="0">
                <a:solidFill>
                  <a:sysClr val="windowText" lastClr="000000"/>
                </a:solidFill>
                <a:latin typeface="Candara"/>
              </a:rPr>
              <a:t>Missing </a:t>
            </a:r>
            <a:r>
              <a:rPr lang="en-GB" sz="2400" kern="0" dirty="0" err="1">
                <a:solidFill>
                  <a:sysClr val="windowText" lastClr="000000"/>
                </a:solidFill>
                <a:latin typeface="Candara"/>
              </a:rPr>
              <a:t>microplastic</a:t>
            </a:r>
            <a:r>
              <a:rPr lang="en-GB" sz="2400" kern="0" dirty="0">
                <a:solidFill>
                  <a:sysClr val="windowText" lastClr="000000"/>
                </a:solidFill>
                <a:latin typeface="Candara"/>
              </a:rPr>
              <a:t> may derive from </a:t>
            </a:r>
            <a:r>
              <a:rPr lang="en-GB" sz="2400" kern="0" dirty="0" err="1">
                <a:solidFill>
                  <a:sysClr val="windowText" lastClr="000000"/>
                </a:solidFill>
                <a:latin typeface="Candara"/>
              </a:rPr>
              <a:t>nano</a:t>
            </a:r>
            <a:r>
              <a:rPr lang="en-GB" sz="2400" kern="0" dirty="0">
                <a:solidFill>
                  <a:sysClr val="windowText" lastClr="000000"/>
                </a:solidFill>
                <a:latin typeface="Candara"/>
              </a:rPr>
              <a:t>-fragmentation processes, rendering the very small pieces undetectable to convectional sampling nets, and/or may be transferred to the ocean interior</a:t>
            </a:r>
            <a:r>
              <a:rPr lang="en-GB" sz="2400" kern="0" dirty="0">
                <a:solidFill>
                  <a:prstClr val="black"/>
                </a:solidFill>
                <a:latin typeface="Candara"/>
                <a:cs typeface="Candara"/>
              </a:rPr>
              <a:t>” </a:t>
            </a:r>
          </a:p>
          <a:p>
            <a:pPr algn="r" defTabSz="1219170">
              <a:defRPr/>
            </a:pPr>
            <a:r>
              <a:rPr lang="en-GB" sz="1867" kern="0" dirty="0">
                <a:solidFill>
                  <a:prstClr val="black"/>
                </a:solidFill>
                <a:latin typeface="Candara"/>
                <a:cs typeface="Candara"/>
              </a:rPr>
              <a:t>(</a:t>
            </a:r>
            <a:r>
              <a:rPr lang="en-GB" sz="1867" kern="0" dirty="0" err="1">
                <a:solidFill>
                  <a:prstClr val="black"/>
                </a:solidFill>
                <a:latin typeface="Candara"/>
                <a:cs typeface="Candara"/>
              </a:rPr>
              <a:t>Cózar</a:t>
            </a:r>
            <a:r>
              <a:rPr lang="en-GB" sz="1867" kern="0" dirty="0">
                <a:solidFill>
                  <a:prstClr val="black"/>
                </a:solidFill>
                <a:latin typeface="Candara"/>
                <a:cs typeface="Candara"/>
              </a:rPr>
              <a:t> </a:t>
            </a:r>
            <a:r>
              <a:rPr lang="en-GB" sz="1867" i="1" kern="0" dirty="0">
                <a:solidFill>
                  <a:prstClr val="black"/>
                </a:solidFill>
                <a:latin typeface="Candara"/>
                <a:cs typeface="Candara"/>
              </a:rPr>
              <a:t>et al</a:t>
            </a:r>
            <a:r>
              <a:rPr lang="en-GB" sz="1867" kern="0" dirty="0">
                <a:solidFill>
                  <a:prstClr val="black"/>
                </a:solidFill>
                <a:latin typeface="Candara"/>
                <a:cs typeface="Candara"/>
              </a:rPr>
              <a:t>., 2014)</a:t>
            </a:r>
          </a:p>
          <a:p>
            <a:pPr algn="just" defTabSz="1219170">
              <a:defRPr/>
            </a:pPr>
            <a:endParaRPr lang="en-GB" sz="2400" kern="0" dirty="0">
              <a:solidFill>
                <a:prstClr val="black"/>
              </a:solidFill>
              <a:latin typeface="Candara"/>
              <a:cs typeface="Candara"/>
            </a:endParaRPr>
          </a:p>
        </p:txBody>
      </p:sp>
      <p:sp>
        <p:nvSpPr>
          <p:cNvPr id="7" name="Rectángulo 3"/>
          <p:cNvSpPr/>
          <p:nvPr/>
        </p:nvSpPr>
        <p:spPr>
          <a:xfrm>
            <a:off x="703673" y="4393260"/>
            <a:ext cx="10972800" cy="1185333"/>
          </a:xfrm>
          <a:prstGeom prst="rect">
            <a:avLst/>
          </a:prstGeom>
          <a:solidFill>
            <a:sysClr val="window" lastClr="FFFFFF"/>
          </a:solidFill>
          <a:ln w="15875" cap="flat" cmpd="sng" algn="ctr">
            <a:solidFill>
              <a:srgbClr val="F5C040">
                <a:shade val="75000"/>
                <a:lumMod val="80000"/>
              </a:srgbClr>
            </a:solidFill>
            <a:prstDash val="solid"/>
          </a:ln>
          <a:effectLst/>
        </p:spPr>
        <p:txBody>
          <a:bodyPr rtlCol="0" anchor="ctr"/>
          <a:lstStyle/>
          <a:p>
            <a:pPr defTabSz="1219170">
              <a:defRPr/>
            </a:pPr>
            <a:r>
              <a:rPr lang="is-IS" sz="2400" kern="0" dirty="0">
                <a:solidFill>
                  <a:sysClr val="windowText" lastClr="000000"/>
                </a:solidFill>
                <a:latin typeface="Candara"/>
                <a:cs typeface="Candara"/>
              </a:rPr>
              <a:t>“…</a:t>
            </a:r>
            <a:r>
              <a:rPr lang="en-US" sz="2400" kern="0" dirty="0">
                <a:solidFill>
                  <a:sysClr val="windowText" lastClr="000000"/>
                </a:solidFill>
                <a:latin typeface="Candara"/>
                <a:cs typeface="Candara"/>
              </a:rPr>
              <a:t>275 million metric tons (MT) of plastic waste was generated in 192 coastal countries in 2010, with 4.8 to 12.7 million MT entering the ocean”</a:t>
            </a:r>
          </a:p>
          <a:p>
            <a:pPr algn="r" defTabSz="1219170">
              <a:defRPr/>
            </a:pPr>
            <a:r>
              <a:rPr lang="es-ES" sz="1867" kern="0" dirty="0">
                <a:solidFill>
                  <a:prstClr val="black"/>
                </a:solidFill>
                <a:latin typeface="Candara"/>
                <a:cs typeface="Candara"/>
              </a:rPr>
              <a:t>(</a:t>
            </a:r>
            <a:r>
              <a:rPr lang="es-ES" sz="1867" kern="0" dirty="0" err="1">
                <a:solidFill>
                  <a:prstClr val="black"/>
                </a:solidFill>
                <a:latin typeface="Candara"/>
                <a:cs typeface="Candara"/>
              </a:rPr>
              <a:t>Jambeck</a:t>
            </a:r>
            <a:r>
              <a:rPr lang="es-ES" sz="1867" kern="0" dirty="0">
                <a:solidFill>
                  <a:prstClr val="black"/>
                </a:solidFill>
                <a:latin typeface="Candara"/>
                <a:cs typeface="Candara"/>
              </a:rPr>
              <a:t> </a:t>
            </a:r>
            <a:r>
              <a:rPr lang="es-ES" sz="1867" i="1" kern="0" dirty="0">
                <a:solidFill>
                  <a:prstClr val="black"/>
                </a:solidFill>
                <a:latin typeface="Candara"/>
                <a:cs typeface="Candara"/>
              </a:rPr>
              <a:t>et al</a:t>
            </a:r>
            <a:r>
              <a:rPr lang="es-ES" sz="1867" kern="0" dirty="0">
                <a:solidFill>
                  <a:prstClr val="black"/>
                </a:solidFill>
                <a:latin typeface="Candara"/>
                <a:cs typeface="Candara"/>
              </a:rPr>
              <a:t>., 2015)</a:t>
            </a:r>
          </a:p>
        </p:txBody>
      </p:sp>
    </p:spTree>
    <p:extLst>
      <p:ext uri="{BB962C8B-B14F-4D97-AF65-F5344CB8AC3E}">
        <p14:creationId xmlns:p14="http://schemas.microsoft.com/office/powerpoint/2010/main" val="35735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1" nodeType="clickEffect">
                                  <p:stCondLst>
                                    <p:cond delay="0"/>
                                  </p:stCondLst>
                                  <p:childTnLst>
                                    <p:animEffect transition="out" filter="dissolv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7" grpId="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876" y="257176"/>
            <a:ext cx="8843963" cy="6347962"/>
          </a:xfrm>
          <a:prstGeom prst="rect">
            <a:avLst/>
          </a:prstGeom>
          <a:ln w="41275">
            <a:solidFill>
              <a:schemeClr val="accent2">
                <a:lumMod val="50000"/>
              </a:schemeClr>
            </a:solidFill>
          </a:ln>
        </p:spPr>
      </p:pic>
      <p:grpSp>
        <p:nvGrpSpPr>
          <p:cNvPr id="4" name="Group 3"/>
          <p:cNvGrpSpPr/>
          <p:nvPr/>
        </p:nvGrpSpPr>
        <p:grpSpPr>
          <a:xfrm>
            <a:off x="43408" y="526508"/>
            <a:ext cx="12541907" cy="5809298"/>
            <a:chOff x="43408" y="526508"/>
            <a:chExt cx="12541907" cy="5809298"/>
          </a:xfrm>
        </p:grpSpPr>
        <p:pic>
          <p:nvPicPr>
            <p:cNvPr id="2" name="Picture 1"/>
            <p:cNvPicPr>
              <a:picLocks noChangeAspect="1"/>
            </p:cNvPicPr>
            <p:nvPr/>
          </p:nvPicPr>
          <p:blipFill>
            <a:blip r:embed="rId4"/>
            <a:stretch>
              <a:fillRect/>
            </a:stretch>
          </p:blipFill>
          <p:spPr>
            <a:xfrm>
              <a:off x="43408" y="526508"/>
              <a:ext cx="12090897" cy="5809298"/>
            </a:xfrm>
            <a:prstGeom prst="rect">
              <a:avLst/>
            </a:prstGeom>
          </p:spPr>
        </p:pic>
        <p:sp>
          <p:nvSpPr>
            <p:cNvPr id="3" name="TextBox 2"/>
            <p:cNvSpPr txBox="1"/>
            <p:nvPr/>
          </p:nvSpPr>
          <p:spPr>
            <a:xfrm>
              <a:off x="10059829" y="5916474"/>
              <a:ext cx="2525486" cy="369332"/>
            </a:xfrm>
            <a:prstGeom prst="rect">
              <a:avLst/>
            </a:prstGeom>
            <a:noFill/>
          </p:spPr>
          <p:txBody>
            <a:bodyPr wrap="square" rtlCol="0">
              <a:spAutoFit/>
            </a:bodyPr>
            <a:lstStyle/>
            <a:p>
              <a:r>
                <a:rPr lang="en-US" dirty="0" err="1"/>
                <a:t>Jambeck</a:t>
              </a:r>
              <a:r>
                <a:rPr lang="en-US" dirty="0"/>
                <a:t> et al. (2015)</a:t>
              </a:r>
            </a:p>
          </p:txBody>
        </p:sp>
      </p:grpSp>
    </p:spTree>
    <p:extLst>
      <p:ext uri="{BB962C8B-B14F-4D97-AF65-F5344CB8AC3E}">
        <p14:creationId xmlns:p14="http://schemas.microsoft.com/office/powerpoint/2010/main" val="601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3"/>
          <a:srcRect l="3365" t="3801" r="4625" b="-756"/>
          <a:stretch/>
        </p:blipFill>
        <p:spPr>
          <a:xfrm>
            <a:off x="1" y="0"/>
            <a:ext cx="12191999" cy="6858000"/>
          </a:xfrm>
        </p:spPr>
      </p:pic>
      <p:sp>
        <p:nvSpPr>
          <p:cNvPr id="5" name="CuadroTexto 4"/>
          <p:cNvSpPr txBox="1"/>
          <p:nvPr/>
        </p:nvSpPr>
        <p:spPr>
          <a:xfrm>
            <a:off x="9746075" y="6302963"/>
            <a:ext cx="2201333" cy="379656"/>
          </a:xfrm>
          <a:prstGeom prst="rect">
            <a:avLst/>
          </a:prstGeom>
          <a:noFill/>
        </p:spPr>
        <p:txBody>
          <a:bodyPr wrap="square" rtlCol="0">
            <a:spAutoFit/>
          </a:bodyPr>
          <a:lstStyle/>
          <a:p>
            <a:r>
              <a:rPr lang="es-ES" sz="1867" dirty="0">
                <a:solidFill>
                  <a:srgbClr val="000000"/>
                </a:solidFill>
              </a:rPr>
              <a:t>Leslie </a:t>
            </a:r>
            <a:r>
              <a:rPr lang="es-ES" sz="1867" i="1" dirty="0">
                <a:solidFill>
                  <a:srgbClr val="000000"/>
                </a:solidFill>
              </a:rPr>
              <a:t>et al</a:t>
            </a:r>
            <a:r>
              <a:rPr lang="es-ES" sz="1867" dirty="0">
                <a:solidFill>
                  <a:srgbClr val="000000"/>
                </a:solidFill>
              </a:rPr>
              <a:t>., 2011</a:t>
            </a:r>
          </a:p>
        </p:txBody>
      </p:sp>
    </p:spTree>
    <p:extLst>
      <p:ext uri="{BB962C8B-B14F-4D97-AF65-F5344CB8AC3E}">
        <p14:creationId xmlns:p14="http://schemas.microsoft.com/office/powerpoint/2010/main" val="347180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33" y="-101655"/>
            <a:ext cx="10972800" cy="1143000"/>
          </a:xfrm>
        </p:spPr>
        <p:txBody>
          <a:bodyPr/>
          <a:lstStyle/>
          <a:p>
            <a:pPr algn="l"/>
            <a:r>
              <a:rPr lang="en-GB" b="1" dirty="0">
                <a:solidFill>
                  <a:schemeClr val="bg1"/>
                </a:solidFill>
                <a:latin typeface="Gill Sans" charset="0"/>
                <a:ea typeface="Gill Sans" charset="0"/>
                <a:cs typeface="Gill Sans" charset="0"/>
              </a:rPr>
              <a:t>PLASTIC BIODEGRADATION</a:t>
            </a:r>
          </a:p>
        </p:txBody>
      </p:sp>
      <p:pic>
        <p:nvPicPr>
          <p:cNvPr id="4" name="Imagen 3"/>
          <p:cNvPicPr>
            <a:picLocks noChangeAspect="1"/>
          </p:cNvPicPr>
          <p:nvPr/>
        </p:nvPicPr>
        <p:blipFill>
          <a:blip r:embed="rId3"/>
          <a:stretch>
            <a:fillRect/>
          </a:stretch>
        </p:blipFill>
        <p:spPr>
          <a:xfrm>
            <a:off x="2107261" y="1041347"/>
            <a:ext cx="7814504" cy="5711245"/>
          </a:xfrm>
          <a:prstGeom prst="rect">
            <a:avLst/>
          </a:prstGeom>
        </p:spPr>
      </p:pic>
      <p:sp>
        <p:nvSpPr>
          <p:cNvPr id="5" name="CuadroTexto 4"/>
          <p:cNvSpPr txBox="1"/>
          <p:nvPr/>
        </p:nvSpPr>
        <p:spPr>
          <a:xfrm>
            <a:off x="10104516" y="6342221"/>
            <a:ext cx="1725279" cy="379656"/>
          </a:xfrm>
          <a:prstGeom prst="rect">
            <a:avLst/>
          </a:prstGeom>
          <a:noFill/>
        </p:spPr>
        <p:txBody>
          <a:bodyPr wrap="none" rtlCol="0">
            <a:spAutoFit/>
          </a:bodyPr>
          <a:lstStyle/>
          <a:p>
            <a:pPr algn="r"/>
            <a:r>
              <a:rPr lang="es-ES" sz="1867" dirty="0" err="1">
                <a:solidFill>
                  <a:schemeClr val="bg1"/>
                </a:solidFill>
                <a:latin typeface="Gill Sans" charset="0"/>
                <a:ea typeface="Gill Sans" charset="0"/>
                <a:cs typeface="Gill Sans" charset="0"/>
              </a:rPr>
              <a:t>Shah</a:t>
            </a:r>
            <a:r>
              <a:rPr lang="es-ES" sz="1867" dirty="0">
                <a:solidFill>
                  <a:schemeClr val="bg1"/>
                </a:solidFill>
                <a:latin typeface="Gill Sans" charset="0"/>
                <a:ea typeface="Gill Sans" charset="0"/>
                <a:cs typeface="Gill Sans" charset="0"/>
              </a:rPr>
              <a:t> </a:t>
            </a:r>
            <a:r>
              <a:rPr lang="es-ES" sz="1867" i="1" dirty="0">
                <a:solidFill>
                  <a:schemeClr val="bg1"/>
                </a:solidFill>
                <a:latin typeface="Gill Sans" charset="0"/>
                <a:ea typeface="Gill Sans" charset="0"/>
                <a:cs typeface="Gill Sans" charset="0"/>
              </a:rPr>
              <a:t>et al</a:t>
            </a:r>
            <a:r>
              <a:rPr lang="es-ES" sz="1867" dirty="0">
                <a:solidFill>
                  <a:schemeClr val="bg1"/>
                </a:solidFill>
                <a:latin typeface="Gill Sans" charset="0"/>
                <a:ea typeface="Gill Sans" charset="0"/>
                <a:cs typeface="Gill Sans" charset="0"/>
              </a:rPr>
              <a:t>., 2008</a:t>
            </a:r>
          </a:p>
        </p:txBody>
      </p:sp>
    </p:spTree>
    <p:extLst>
      <p:ext uri="{BB962C8B-B14F-4D97-AF65-F5344CB8AC3E}">
        <p14:creationId xmlns:p14="http://schemas.microsoft.com/office/powerpoint/2010/main" val="5189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48342" y="870857"/>
            <a:ext cx="7789333" cy="33369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3898" y="489185"/>
            <a:ext cx="8682386" cy="6368815"/>
          </a:xfrm>
          <a:prstGeom prst="rect">
            <a:avLst/>
          </a:prstGeom>
          <a:ln w="41275">
            <a:solidFill>
              <a:schemeClr val="accent2">
                <a:lumMod val="50000"/>
              </a:schemeClr>
            </a:solidFill>
          </a:ln>
        </p:spPr>
      </p:pic>
    </p:spTree>
    <p:extLst>
      <p:ext uri="{BB962C8B-B14F-4D97-AF65-F5344CB8AC3E}">
        <p14:creationId xmlns:p14="http://schemas.microsoft.com/office/powerpoint/2010/main" val="131816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33" y="-101655"/>
            <a:ext cx="10972800" cy="1143000"/>
          </a:xfrm>
        </p:spPr>
        <p:txBody>
          <a:bodyPr/>
          <a:lstStyle/>
          <a:p>
            <a:pPr algn="l"/>
            <a:r>
              <a:rPr lang="en-GB" dirty="0">
                <a:solidFill>
                  <a:srgbClr val="000000"/>
                </a:solidFill>
                <a:latin typeface="Candara"/>
                <a:cs typeface="Candara"/>
              </a:rPr>
              <a:t>Plastic</a:t>
            </a:r>
            <a:r>
              <a:rPr lang="es-ES" dirty="0">
                <a:solidFill>
                  <a:srgbClr val="000000"/>
                </a:solidFill>
                <a:latin typeface="Candara"/>
                <a:cs typeface="Candara"/>
              </a:rPr>
              <a:t> </a:t>
            </a:r>
            <a:r>
              <a:rPr lang="en-GB" dirty="0">
                <a:solidFill>
                  <a:srgbClr val="000000"/>
                </a:solidFill>
                <a:latin typeface="Candara"/>
                <a:cs typeface="Candara"/>
              </a:rPr>
              <a:t>biodegradation</a:t>
            </a:r>
          </a:p>
        </p:txBody>
      </p:sp>
      <p:pic>
        <p:nvPicPr>
          <p:cNvPr id="4" name="Imagen 3"/>
          <p:cNvPicPr>
            <a:picLocks noChangeAspect="1"/>
          </p:cNvPicPr>
          <p:nvPr/>
        </p:nvPicPr>
        <p:blipFill>
          <a:blip r:embed="rId2"/>
          <a:stretch>
            <a:fillRect/>
          </a:stretch>
        </p:blipFill>
        <p:spPr>
          <a:xfrm>
            <a:off x="2107261" y="1041347"/>
            <a:ext cx="7814504" cy="5711245"/>
          </a:xfrm>
          <a:prstGeom prst="rect">
            <a:avLst/>
          </a:prstGeom>
        </p:spPr>
      </p:pic>
      <p:sp>
        <p:nvSpPr>
          <p:cNvPr id="5" name="CuadroTexto 4"/>
          <p:cNvSpPr txBox="1"/>
          <p:nvPr/>
        </p:nvSpPr>
        <p:spPr>
          <a:xfrm>
            <a:off x="10027314" y="6342221"/>
            <a:ext cx="1802481" cy="379656"/>
          </a:xfrm>
          <a:prstGeom prst="rect">
            <a:avLst/>
          </a:prstGeom>
          <a:noFill/>
        </p:spPr>
        <p:txBody>
          <a:bodyPr wrap="none" rtlCol="0">
            <a:spAutoFit/>
          </a:bodyPr>
          <a:lstStyle/>
          <a:p>
            <a:r>
              <a:rPr lang="es-ES" sz="1867" dirty="0" err="1">
                <a:solidFill>
                  <a:srgbClr val="000000"/>
                </a:solidFill>
              </a:rPr>
              <a:t>Shah</a:t>
            </a:r>
            <a:r>
              <a:rPr lang="es-ES" sz="1867" dirty="0">
                <a:solidFill>
                  <a:srgbClr val="000000"/>
                </a:solidFill>
              </a:rPr>
              <a:t> </a:t>
            </a:r>
            <a:r>
              <a:rPr lang="es-ES" sz="1867" i="1" dirty="0">
                <a:solidFill>
                  <a:srgbClr val="000000"/>
                </a:solidFill>
              </a:rPr>
              <a:t>et al</a:t>
            </a:r>
            <a:r>
              <a:rPr lang="es-ES" sz="1867" dirty="0">
                <a:solidFill>
                  <a:srgbClr val="000000"/>
                </a:solidFill>
              </a:rPr>
              <a:t>., 2008</a:t>
            </a:r>
          </a:p>
        </p:txBody>
      </p:sp>
      <p:pic>
        <p:nvPicPr>
          <p:cNvPr id="3" name="Picture 2"/>
          <p:cNvPicPr>
            <a:picLocks noChangeAspect="1"/>
          </p:cNvPicPr>
          <p:nvPr/>
        </p:nvPicPr>
        <p:blipFill>
          <a:blip r:embed="rId3"/>
          <a:stretch>
            <a:fillRect/>
          </a:stretch>
        </p:blipFill>
        <p:spPr>
          <a:xfrm>
            <a:off x="0" y="0"/>
            <a:ext cx="12192000" cy="6858000"/>
          </a:xfrm>
          <a:prstGeom prst="rect">
            <a:avLst/>
          </a:prstGeom>
        </p:spPr>
      </p:pic>
      <p:sp>
        <p:nvSpPr>
          <p:cNvPr id="6" name="TextBox 5"/>
          <p:cNvSpPr txBox="1"/>
          <p:nvPr/>
        </p:nvSpPr>
        <p:spPr>
          <a:xfrm>
            <a:off x="139234" y="188147"/>
            <a:ext cx="2276593" cy="379656"/>
          </a:xfrm>
          <a:prstGeom prst="rect">
            <a:avLst/>
          </a:prstGeom>
          <a:noFill/>
        </p:spPr>
        <p:txBody>
          <a:bodyPr wrap="square" rtlCol="0">
            <a:spAutoFit/>
          </a:bodyPr>
          <a:lstStyle/>
          <a:p>
            <a:r>
              <a:rPr lang="en-US" sz="1867" dirty="0" err="1"/>
              <a:t>Rojo</a:t>
            </a:r>
            <a:r>
              <a:rPr lang="en-US" sz="1867" dirty="0"/>
              <a:t>, 2009</a:t>
            </a:r>
          </a:p>
        </p:txBody>
      </p:sp>
    </p:spTree>
    <p:extLst>
      <p:ext uri="{BB962C8B-B14F-4D97-AF65-F5344CB8AC3E}">
        <p14:creationId xmlns:p14="http://schemas.microsoft.com/office/powerpoint/2010/main" val="177574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74320"/>
            <a:ext cx="12192000" cy="7543800"/>
          </a:xfrm>
          <a:prstGeom prst="rect">
            <a:avLst/>
          </a:prstGeom>
        </p:spPr>
      </p:pic>
      <p:sp>
        <p:nvSpPr>
          <p:cNvPr id="2" name="Title 1"/>
          <p:cNvSpPr>
            <a:spLocks noGrp="1"/>
          </p:cNvSpPr>
          <p:nvPr>
            <p:ph type="title"/>
          </p:nvPr>
        </p:nvSpPr>
        <p:spPr>
          <a:xfrm>
            <a:off x="320040" y="-274320"/>
            <a:ext cx="11551920" cy="2926080"/>
          </a:xfrm>
        </p:spPr>
        <p:txBody>
          <a:bodyPr>
            <a:noAutofit/>
          </a:bodyPr>
          <a:lstStyle/>
          <a:p>
            <a:pPr algn="ctr"/>
            <a:r>
              <a:rPr lang="en-US" b="1" dirty="0">
                <a:solidFill>
                  <a:schemeClr val="bg1"/>
                </a:solidFill>
                <a:latin typeface="Gill Sans" charset="0"/>
                <a:ea typeface="Gill Sans" charset="0"/>
                <a:cs typeface="Gill Sans" charset="0"/>
              </a:rPr>
              <a:t>WHAT ARE WE TRYING TO ACHIEVE, AND HOW ARE WE TRYING TO ACHIEVE IT?</a:t>
            </a:r>
          </a:p>
        </p:txBody>
      </p:sp>
    </p:spTree>
    <p:extLst>
      <p:ext uri="{BB962C8B-B14F-4D97-AF65-F5344CB8AC3E}">
        <p14:creationId xmlns:p14="http://schemas.microsoft.com/office/powerpoint/2010/main" val="880742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2735439" y="833708"/>
          <a:ext cx="9313333" cy="1303865"/>
        </p:xfrm>
        <a:graphic>
          <a:graphicData uri="http://schemas.openxmlformats.org/drawingml/2006/table">
            <a:tbl>
              <a:tblPr/>
              <a:tblGrid>
                <a:gridCol w="1100667">
                  <a:extLst>
                    <a:ext uri="{9D8B030D-6E8A-4147-A177-3AD203B41FA5}">
                      <a16:colId xmlns:a16="http://schemas.microsoft.com/office/drawing/2014/main" val="20000"/>
                    </a:ext>
                  </a:extLst>
                </a:gridCol>
                <a:gridCol w="3064933">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gridCol w="1540933">
                  <a:extLst>
                    <a:ext uri="{9D8B030D-6E8A-4147-A177-3AD203B41FA5}">
                      <a16:colId xmlns:a16="http://schemas.microsoft.com/office/drawing/2014/main" val="20004"/>
                    </a:ext>
                  </a:extLst>
                </a:gridCol>
              </a:tblGrid>
              <a:tr h="260773">
                <a:tc>
                  <a:txBody>
                    <a:bodyPr/>
                    <a:lstStyle/>
                    <a:p>
                      <a:pPr algn="l" fontAlgn="b"/>
                      <a:r>
                        <a:rPr lang="en-US" sz="1600" b="0" i="0" u="none" strike="noStrike">
                          <a:solidFill>
                            <a:srgbClr val="000000"/>
                          </a:solidFill>
                          <a:effectLst/>
                          <a:latin typeface="Calibri"/>
                        </a:rPr>
                        <a:t>Code</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600" b="0" i="0" u="none" strike="noStrike">
                          <a:solidFill>
                            <a:srgbClr val="000000"/>
                          </a:solidFill>
                          <a:effectLst/>
                          <a:latin typeface="Calibri"/>
                        </a:rPr>
                        <a:t>Blast (type strain filter)</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600" b="0" i="0" u="none" strike="noStrike">
                          <a:solidFill>
                            <a:srgbClr val="000000"/>
                          </a:solidFill>
                          <a:effectLst/>
                          <a:latin typeface="Calibri"/>
                        </a:rPr>
                        <a:t>Max identity %</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600" b="0" i="0" u="none" strike="noStrike">
                          <a:solidFill>
                            <a:srgbClr val="000000"/>
                          </a:solidFill>
                          <a:effectLst/>
                          <a:latin typeface="Calibri"/>
                        </a:rPr>
                        <a:t>Poymer sample</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600" b="0" i="0" u="none" strike="noStrike">
                          <a:solidFill>
                            <a:srgbClr val="000000"/>
                          </a:solidFill>
                          <a:effectLst/>
                          <a:latin typeface="Calibri"/>
                        </a:rPr>
                        <a:t>Isolation method</a:t>
                      </a:r>
                    </a:p>
                  </a:txBody>
                  <a:tcPr marL="16933" marR="16933" marT="16933" marB="0" anchor="b">
                    <a:lnL>
                      <a:noFill/>
                    </a:lnL>
                    <a:lnR>
                      <a:noFill/>
                    </a:lnR>
                    <a:lnT>
                      <a:noFill/>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260773">
                <a:tc>
                  <a:txBody>
                    <a:bodyPr/>
                    <a:lstStyle/>
                    <a:p>
                      <a:pPr algn="l" fontAlgn="b"/>
                      <a:r>
                        <a:rPr lang="en-US" sz="1600" b="0" i="0" u="none" strike="noStrike">
                          <a:solidFill>
                            <a:srgbClr val="000000"/>
                          </a:solidFill>
                          <a:effectLst/>
                          <a:latin typeface="Calibri"/>
                        </a:rPr>
                        <a:t>Strain 6</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1" u="none" strike="noStrike" dirty="0" err="1">
                          <a:solidFill>
                            <a:srgbClr val="000000"/>
                          </a:solidFill>
                          <a:effectLst/>
                          <a:latin typeface="Calibri"/>
                        </a:rPr>
                        <a:t>Pseudoalteromonas</a:t>
                      </a:r>
                      <a:r>
                        <a:rPr lang="en-US" sz="1600" b="0" i="1" u="none" strike="noStrike" dirty="0">
                          <a:solidFill>
                            <a:srgbClr val="000000"/>
                          </a:solidFill>
                          <a:effectLst/>
                          <a:latin typeface="Calibri"/>
                        </a:rPr>
                        <a:t> </a:t>
                      </a:r>
                      <a:r>
                        <a:rPr lang="en-US" sz="1600" b="0" i="1" u="none" strike="noStrike" dirty="0" err="1">
                          <a:solidFill>
                            <a:srgbClr val="000000"/>
                          </a:solidFill>
                          <a:effectLst/>
                          <a:latin typeface="Calibri"/>
                        </a:rPr>
                        <a:t>shioyasakiensis</a:t>
                      </a:r>
                      <a:endParaRPr lang="en-US" sz="1600" b="0" i="1" u="none" strike="noStrike" dirty="0">
                        <a:solidFill>
                          <a:srgbClr val="000000"/>
                        </a:solidFill>
                        <a:effectLst/>
                        <a:latin typeface="Calibri"/>
                      </a:endParaRP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Calibri"/>
                        </a:rPr>
                        <a:t>99</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1600" b="0" i="0" u="none" strike="noStrike">
                          <a:solidFill>
                            <a:srgbClr val="000000"/>
                          </a:solidFill>
                          <a:effectLst/>
                          <a:latin typeface="Calibri"/>
                        </a:rPr>
                        <a:t>PE bag + Plastic net</a:t>
                      </a:r>
                    </a:p>
                  </a:txBody>
                  <a:tcPr marL="16933" marR="16933" marT="1693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effectLst/>
                          <a:latin typeface="Calibri"/>
                        </a:rPr>
                        <a:t>PHB plates</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60773">
                <a:tc>
                  <a:txBody>
                    <a:bodyPr/>
                    <a:lstStyle/>
                    <a:p>
                      <a:pPr algn="l" fontAlgn="b"/>
                      <a:r>
                        <a:rPr lang="en-US" sz="1600" b="0" i="0" u="none" strike="noStrike">
                          <a:solidFill>
                            <a:srgbClr val="000000"/>
                          </a:solidFill>
                          <a:effectLst/>
                          <a:latin typeface="Calibri"/>
                        </a:rPr>
                        <a:t>Strain 24</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1" u="none" strike="noStrike">
                          <a:solidFill>
                            <a:srgbClr val="000000"/>
                          </a:solidFill>
                          <a:effectLst/>
                          <a:latin typeface="Calibri"/>
                        </a:rPr>
                        <a:t>Alcanivorax dieselolei</a:t>
                      </a:r>
                      <a:r>
                        <a:rPr lang="en-US" sz="1600" b="0" i="0" u="none" strike="noStrike">
                          <a:solidFill>
                            <a:srgbClr val="000000"/>
                          </a:solidFill>
                          <a:effectLst/>
                          <a:latin typeface="Calibri"/>
                        </a:rPr>
                        <a:t> B5</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Calibri"/>
                        </a:rPr>
                        <a:t>99</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a:txBody>
                    <a:bodyPr/>
                    <a:lstStyle/>
                    <a:p>
                      <a:pPr algn="l" fontAlgn="b"/>
                      <a:r>
                        <a:rPr lang="en-US" sz="1600" b="0" i="0" u="none" strike="noStrike">
                          <a:solidFill>
                            <a:srgbClr val="000000"/>
                          </a:solidFill>
                          <a:effectLst/>
                          <a:latin typeface="Calibri"/>
                        </a:rPr>
                        <a:t>PHB plates</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60773">
                <a:tc>
                  <a:txBody>
                    <a:bodyPr/>
                    <a:lstStyle/>
                    <a:p>
                      <a:pPr algn="l" fontAlgn="b"/>
                      <a:r>
                        <a:rPr lang="en-US" sz="1600" b="0" i="0" u="none" strike="noStrike">
                          <a:solidFill>
                            <a:srgbClr val="000000"/>
                          </a:solidFill>
                          <a:effectLst/>
                          <a:latin typeface="Calibri"/>
                        </a:rPr>
                        <a:t>Strain I2</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1" u="none" strike="noStrike">
                          <a:solidFill>
                            <a:srgbClr val="000000"/>
                          </a:solidFill>
                          <a:effectLst/>
                          <a:latin typeface="Calibri"/>
                        </a:rPr>
                        <a:t>Halomonas</a:t>
                      </a:r>
                      <a:r>
                        <a:rPr lang="en-US" sz="1600" b="0" i="0" u="none" strike="noStrike">
                          <a:solidFill>
                            <a:srgbClr val="000000"/>
                          </a:solidFill>
                          <a:effectLst/>
                          <a:latin typeface="Calibri"/>
                        </a:rPr>
                        <a:t> sp. HL-93</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Calibri"/>
                        </a:rPr>
                        <a:t>98</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Calibri"/>
                        </a:rPr>
                        <a:t>Plastic net</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effectLst/>
                          <a:latin typeface="Calibri"/>
                        </a:rPr>
                        <a:t>PE-Enrichment</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60773">
                <a:tc>
                  <a:txBody>
                    <a:bodyPr/>
                    <a:lstStyle/>
                    <a:p>
                      <a:pPr algn="l" fontAlgn="b"/>
                      <a:r>
                        <a:rPr lang="en-US" sz="1600" b="0" i="0" u="none" strike="noStrike">
                          <a:solidFill>
                            <a:srgbClr val="000000"/>
                          </a:solidFill>
                          <a:effectLst/>
                          <a:latin typeface="Calibri"/>
                        </a:rPr>
                        <a:t>Strain S1</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1" u="none" strike="noStrike">
                          <a:solidFill>
                            <a:srgbClr val="000000"/>
                          </a:solidFill>
                          <a:effectLst/>
                          <a:latin typeface="Calibri"/>
                        </a:rPr>
                        <a:t>Halomonas</a:t>
                      </a:r>
                      <a:r>
                        <a:rPr lang="en-US" sz="1600" b="0" i="0" u="none" strike="noStrike">
                          <a:solidFill>
                            <a:srgbClr val="000000"/>
                          </a:solidFill>
                          <a:effectLst/>
                          <a:latin typeface="Calibri"/>
                        </a:rPr>
                        <a:t> sp. HL-93</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Calibri"/>
                        </a:rPr>
                        <a:t>98</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a:solidFill>
                            <a:srgbClr val="000000"/>
                          </a:solidFill>
                          <a:effectLst/>
                          <a:latin typeface="Calibri"/>
                        </a:rPr>
                        <a:t>Rubber like</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600" b="0" i="0" u="none" strike="noStrike" dirty="0">
                          <a:solidFill>
                            <a:srgbClr val="000000"/>
                          </a:solidFill>
                          <a:effectLst/>
                          <a:latin typeface="Calibri"/>
                        </a:rPr>
                        <a:t>PE-Enrichment</a:t>
                      </a:r>
                    </a:p>
                  </a:txBody>
                  <a:tcPr marL="16933" marR="16933" marT="16933"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4"/>
                  </a:ext>
                </a:extLst>
              </a:tr>
            </a:tbl>
          </a:graphicData>
        </a:graphic>
      </p:graphicFrame>
      <p:pic>
        <p:nvPicPr>
          <p:cNvPr id="4" name="Picture 3"/>
          <p:cNvPicPr>
            <a:picLocks noChangeAspect="1"/>
          </p:cNvPicPr>
          <p:nvPr/>
        </p:nvPicPr>
        <p:blipFill>
          <a:blip r:embed="rId2"/>
          <a:stretch>
            <a:fillRect/>
          </a:stretch>
        </p:blipFill>
        <p:spPr>
          <a:xfrm>
            <a:off x="334857" y="2137575"/>
            <a:ext cx="4801163" cy="4412075"/>
          </a:xfrm>
          <a:prstGeom prst="rect">
            <a:avLst/>
          </a:prstGeom>
        </p:spPr>
      </p:pic>
      <p:pic>
        <p:nvPicPr>
          <p:cNvPr id="5" name="Imagen 4"/>
          <p:cNvPicPr/>
          <p:nvPr/>
        </p:nvPicPr>
        <p:blipFill>
          <a:blip r:embed="rId3">
            <a:extLst>
              <a:ext uri="{28A0092B-C50C-407E-A947-70E740481C1C}">
                <a14:useLocalDpi xmlns:a14="http://schemas.microsoft.com/office/drawing/2010/main" val="0"/>
              </a:ext>
            </a:extLst>
          </a:blip>
          <a:srcRect/>
          <a:stretch>
            <a:fillRect/>
          </a:stretch>
        </p:blipFill>
        <p:spPr bwMode="auto">
          <a:xfrm>
            <a:off x="5455872" y="4203369"/>
            <a:ext cx="4470400" cy="2144888"/>
          </a:xfrm>
          <a:prstGeom prst="rect">
            <a:avLst/>
          </a:prstGeom>
          <a:noFill/>
          <a:ln>
            <a:noFill/>
          </a:ln>
        </p:spPr>
      </p:pic>
      <p:sp>
        <p:nvSpPr>
          <p:cNvPr id="6" name="Rectángulo 5"/>
          <p:cNvSpPr/>
          <p:nvPr/>
        </p:nvSpPr>
        <p:spPr>
          <a:xfrm>
            <a:off x="5192465" y="6349650"/>
            <a:ext cx="5230519" cy="338554"/>
          </a:xfrm>
          <a:prstGeom prst="rect">
            <a:avLst/>
          </a:prstGeom>
        </p:spPr>
        <p:txBody>
          <a:bodyPr wrap="square">
            <a:spAutoFit/>
          </a:bodyPr>
          <a:lstStyle/>
          <a:p>
            <a:r>
              <a:rPr lang="en-GB" sz="1600" dirty="0">
                <a:solidFill>
                  <a:schemeClr val="bg1"/>
                </a:solidFill>
                <a:latin typeface="Gill Sans" charset="0"/>
                <a:ea typeface="Gill Sans" charset="0"/>
                <a:cs typeface="Gill Sans" charset="0"/>
              </a:rPr>
              <a:t>Clear zone formation, plates BH-PHB 3,5% </a:t>
            </a:r>
            <a:r>
              <a:rPr lang="en-GB" sz="1600" dirty="0" err="1">
                <a:solidFill>
                  <a:schemeClr val="bg1"/>
                </a:solidFill>
                <a:latin typeface="Gill Sans" charset="0"/>
                <a:ea typeface="Gill Sans" charset="0"/>
                <a:cs typeface="Gill Sans" charset="0"/>
              </a:rPr>
              <a:t>NaCl</a:t>
            </a:r>
            <a:r>
              <a:rPr lang="en-GB" sz="1600" dirty="0">
                <a:solidFill>
                  <a:schemeClr val="bg1"/>
                </a:solidFill>
                <a:latin typeface="Gill Sans" charset="0"/>
                <a:ea typeface="Gill Sans" charset="0"/>
                <a:cs typeface="Gill Sans" charset="0"/>
              </a:rPr>
              <a:t>. </a:t>
            </a:r>
          </a:p>
        </p:txBody>
      </p:sp>
      <p:sp>
        <p:nvSpPr>
          <p:cNvPr id="8" name="TextBox 7"/>
          <p:cNvSpPr txBox="1"/>
          <p:nvPr/>
        </p:nvSpPr>
        <p:spPr>
          <a:xfrm>
            <a:off x="94078" y="205336"/>
            <a:ext cx="5128905" cy="523220"/>
          </a:xfrm>
          <a:prstGeom prst="rect">
            <a:avLst/>
          </a:prstGeom>
          <a:noFill/>
        </p:spPr>
        <p:txBody>
          <a:bodyPr wrap="none" rtlCol="0">
            <a:spAutoFit/>
          </a:bodyPr>
          <a:lstStyle/>
          <a:p>
            <a:r>
              <a:rPr lang="en-US" sz="2800" b="1" dirty="0">
                <a:solidFill>
                  <a:schemeClr val="bg1"/>
                </a:solidFill>
                <a:latin typeface="Gill Sans" charset="0"/>
                <a:ea typeface="Gill Sans" charset="0"/>
                <a:cs typeface="Gill Sans" charset="0"/>
              </a:rPr>
              <a:t>ISOLATION PROCEDURES</a:t>
            </a:r>
          </a:p>
        </p:txBody>
      </p:sp>
      <p:sp>
        <p:nvSpPr>
          <p:cNvPr id="2" name="Rectangle 1"/>
          <p:cNvSpPr/>
          <p:nvPr/>
        </p:nvSpPr>
        <p:spPr>
          <a:xfrm>
            <a:off x="2735439" y="1373482"/>
            <a:ext cx="5638800" cy="23999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10" name="Table 9"/>
          <p:cNvGraphicFramePr>
            <a:graphicFrameLocks noGrp="1"/>
          </p:cNvGraphicFramePr>
          <p:nvPr/>
        </p:nvGraphicFramePr>
        <p:xfrm>
          <a:off x="5399428" y="2245595"/>
          <a:ext cx="4555304" cy="1825411"/>
        </p:xfrm>
        <a:graphic>
          <a:graphicData uri="http://schemas.openxmlformats.org/drawingml/2006/table">
            <a:tbl>
              <a:tblPr/>
              <a:tblGrid>
                <a:gridCol w="1233728">
                  <a:extLst>
                    <a:ext uri="{9D8B030D-6E8A-4147-A177-3AD203B41FA5}">
                      <a16:colId xmlns:a16="http://schemas.microsoft.com/office/drawing/2014/main" val="20000"/>
                    </a:ext>
                  </a:extLst>
                </a:gridCol>
                <a:gridCol w="3321576">
                  <a:extLst>
                    <a:ext uri="{9D8B030D-6E8A-4147-A177-3AD203B41FA5}">
                      <a16:colId xmlns:a16="http://schemas.microsoft.com/office/drawing/2014/main" val="20001"/>
                    </a:ext>
                  </a:extLst>
                </a:gridCol>
              </a:tblGrid>
              <a:tr h="260773">
                <a:tc>
                  <a:txBody>
                    <a:bodyPr/>
                    <a:lstStyle/>
                    <a:p>
                      <a:pPr algn="ctr" fontAlgn="b"/>
                      <a:r>
                        <a:rPr lang="en-US" sz="1600" b="0" i="0" u="none" strike="noStrike">
                          <a:solidFill>
                            <a:srgbClr val="000000"/>
                          </a:solidFill>
                          <a:effectLst/>
                          <a:latin typeface="Calibri"/>
                        </a:rPr>
                        <a:t>Gene name</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dirty="0">
                          <a:solidFill>
                            <a:srgbClr val="000000"/>
                          </a:solidFill>
                          <a:effectLst/>
                          <a:latin typeface="Calibri"/>
                        </a:rPr>
                        <a:t>Product</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60773">
                <a:tc>
                  <a:txBody>
                    <a:bodyPr/>
                    <a:lstStyle/>
                    <a:p>
                      <a:pPr algn="l" fontAlgn="b"/>
                      <a:r>
                        <a:rPr lang="en-US" sz="1600" b="0" i="1" u="none" strike="noStrike">
                          <a:solidFill>
                            <a:srgbClr val="000000"/>
                          </a:solidFill>
                          <a:effectLst/>
                          <a:latin typeface="Calibri"/>
                        </a:rPr>
                        <a:t>alk</a:t>
                      </a:r>
                      <a:r>
                        <a:rPr lang="en-US" sz="1600" b="0" i="0" u="none" strike="noStrike">
                          <a:solidFill>
                            <a:srgbClr val="000000"/>
                          </a:solidFill>
                          <a:effectLst/>
                          <a:latin typeface="Calibri"/>
                        </a:rPr>
                        <a:t>B1_1</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effectLst/>
                          <a:latin typeface="Calibri"/>
                        </a:rPr>
                        <a:t>Alkane 1-monooxygenase 1</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60773">
                <a:tc>
                  <a:txBody>
                    <a:bodyPr/>
                    <a:lstStyle/>
                    <a:p>
                      <a:pPr algn="l" fontAlgn="b"/>
                      <a:r>
                        <a:rPr lang="en-US" sz="1600" b="0" i="1" u="none" strike="noStrike">
                          <a:solidFill>
                            <a:srgbClr val="000000"/>
                          </a:solidFill>
                          <a:effectLst/>
                          <a:latin typeface="Calibri"/>
                        </a:rPr>
                        <a:t>alk</a:t>
                      </a:r>
                      <a:r>
                        <a:rPr lang="en-US" sz="1600" b="0" i="0" u="none" strike="noStrike">
                          <a:solidFill>
                            <a:srgbClr val="000000"/>
                          </a:solidFill>
                          <a:effectLst/>
                          <a:latin typeface="Calibri"/>
                        </a:rPr>
                        <a:t>B1_2</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600" b="0" i="0" u="none" strike="noStrike">
                          <a:solidFill>
                            <a:srgbClr val="000000"/>
                          </a:solidFill>
                          <a:effectLst/>
                          <a:latin typeface="Calibri"/>
                        </a:rPr>
                        <a:t>Alkane 1-monooxygenase 1</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60773">
                <a:tc>
                  <a:txBody>
                    <a:bodyPr/>
                    <a:lstStyle/>
                    <a:p>
                      <a:pPr algn="l" fontAlgn="b"/>
                      <a:r>
                        <a:rPr lang="en-US" sz="1600" b="0" i="1" u="none" strike="noStrike">
                          <a:solidFill>
                            <a:srgbClr val="000000"/>
                          </a:solidFill>
                          <a:effectLst/>
                          <a:latin typeface="Calibri"/>
                        </a:rPr>
                        <a:t>alk</a:t>
                      </a:r>
                      <a:r>
                        <a:rPr lang="en-US" sz="1600" b="0" i="0" u="none" strike="noStrike">
                          <a:solidFill>
                            <a:srgbClr val="000000"/>
                          </a:solidFill>
                          <a:effectLst/>
                          <a:latin typeface="Calibri"/>
                        </a:rPr>
                        <a:t>B2</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600" b="0" i="0" u="none" strike="noStrike">
                          <a:solidFill>
                            <a:srgbClr val="000000"/>
                          </a:solidFill>
                          <a:effectLst/>
                          <a:latin typeface="Calibri"/>
                        </a:rPr>
                        <a:t>Alkane 1-monooxygenase 2</a:t>
                      </a:r>
                    </a:p>
                  </a:txBody>
                  <a:tcPr marL="16933" marR="16933" marT="16933"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60773">
                <a:tc>
                  <a:txBody>
                    <a:bodyPr/>
                    <a:lstStyle/>
                    <a:p>
                      <a:pPr algn="l" fontAlgn="b"/>
                      <a:r>
                        <a:rPr lang="en-US" sz="1600" b="0" i="1" u="none" strike="noStrike">
                          <a:solidFill>
                            <a:srgbClr val="000000"/>
                          </a:solidFill>
                          <a:effectLst/>
                          <a:latin typeface="Calibri"/>
                        </a:rPr>
                        <a:t>alk</a:t>
                      </a:r>
                      <a:r>
                        <a:rPr lang="en-US" sz="1600" b="0" i="0" u="none" strike="noStrike">
                          <a:solidFill>
                            <a:srgbClr val="000000"/>
                          </a:solidFill>
                          <a:effectLst/>
                          <a:latin typeface="Calibri"/>
                        </a:rPr>
                        <a:t>J</a:t>
                      </a:r>
                    </a:p>
                  </a:txBody>
                  <a:tcPr marL="16933" marR="16933" marT="1693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600" b="0" i="0" u="none" strike="noStrike">
                          <a:solidFill>
                            <a:srgbClr val="000000"/>
                          </a:solidFill>
                          <a:effectLst/>
                          <a:latin typeface="Calibri"/>
                        </a:rPr>
                        <a:t>Alcohol dehydrogenase [acceptor]</a:t>
                      </a:r>
                    </a:p>
                  </a:txBody>
                  <a:tcPr marL="16933" marR="16933" marT="16933"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60773">
                <a:tc>
                  <a:txBody>
                    <a:bodyPr/>
                    <a:lstStyle/>
                    <a:p>
                      <a:pPr algn="l" fontAlgn="t"/>
                      <a:r>
                        <a:rPr lang="en-US" sz="1600" b="0" i="1" u="none" strike="noStrike">
                          <a:solidFill>
                            <a:srgbClr val="000000"/>
                          </a:solidFill>
                          <a:effectLst/>
                          <a:latin typeface="Calibri"/>
                        </a:rPr>
                        <a:t>rub</a:t>
                      </a:r>
                      <a:r>
                        <a:rPr lang="en-US" sz="1600" b="0" i="0" u="none" strike="noStrike">
                          <a:solidFill>
                            <a:srgbClr val="000000"/>
                          </a:solidFill>
                          <a:effectLst/>
                          <a:latin typeface="Calibri"/>
                        </a:rPr>
                        <a:t>B</a:t>
                      </a:r>
                    </a:p>
                  </a:txBody>
                  <a:tcPr marL="16933" marR="16933" marT="16933"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600" b="0" i="0" u="none" strike="noStrike">
                          <a:solidFill>
                            <a:srgbClr val="000000"/>
                          </a:solidFill>
                          <a:effectLst/>
                          <a:latin typeface="Calibri"/>
                        </a:rPr>
                        <a:t>Rubredoxin-NAD(+) reductase</a:t>
                      </a:r>
                    </a:p>
                  </a:txBody>
                  <a:tcPr marL="16933" marR="16933" marT="16933"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60773">
                <a:tc>
                  <a:txBody>
                    <a:bodyPr/>
                    <a:lstStyle/>
                    <a:p>
                      <a:pPr algn="l" fontAlgn="t"/>
                      <a:r>
                        <a:rPr lang="en-US" sz="1600" b="0" i="1" u="none" strike="noStrike">
                          <a:solidFill>
                            <a:srgbClr val="000000"/>
                          </a:solidFill>
                          <a:effectLst/>
                          <a:latin typeface="Calibri"/>
                        </a:rPr>
                        <a:t>rub</a:t>
                      </a:r>
                      <a:r>
                        <a:rPr lang="en-US" sz="1600" b="0" i="0" u="none" strike="noStrike">
                          <a:solidFill>
                            <a:srgbClr val="000000"/>
                          </a:solidFill>
                          <a:effectLst/>
                          <a:latin typeface="Calibri"/>
                        </a:rPr>
                        <a:t>A2</a:t>
                      </a:r>
                    </a:p>
                  </a:txBody>
                  <a:tcPr marL="16933" marR="16933" marT="16933"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600" b="0" i="0" u="none" strike="noStrike" dirty="0">
                          <a:solidFill>
                            <a:srgbClr val="000000"/>
                          </a:solidFill>
                          <a:effectLst/>
                          <a:latin typeface="Calibri"/>
                        </a:rPr>
                        <a:t>Rubredoxin-2</a:t>
                      </a:r>
                    </a:p>
                  </a:txBody>
                  <a:tcPr marL="16933" marR="16933" marT="16933"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0014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4515</TotalTime>
  <Words>1099</Words>
  <Application>Microsoft Macintosh PowerPoint</Application>
  <PresentationFormat>Widescreen</PresentationFormat>
  <Paragraphs>87</Paragraphs>
  <Slides>13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Candara</vt:lpstr>
      <vt:lpstr>Gill Sans</vt:lpstr>
      <vt:lpstr>Office Theme</vt:lpstr>
      <vt:lpstr>PowerPoint Presentation</vt:lpstr>
      <vt:lpstr>PowerPoint Presentation</vt:lpstr>
      <vt:lpstr>PowerPoint Presentation</vt:lpstr>
      <vt:lpstr>PowerPoint Presentation</vt:lpstr>
      <vt:lpstr>PLASTIC BIODEGRADATION</vt:lpstr>
      <vt:lpstr>PowerPoint Presentation</vt:lpstr>
      <vt:lpstr>Plastic biodegradation</vt:lpstr>
      <vt:lpstr>WHAT ARE WE TRYING TO ACHIEVE, AND HOW ARE WE TRYING TO ACHIEVE IT?</vt:lpstr>
      <vt:lpstr>PowerPoint Presentation</vt:lpstr>
      <vt:lpstr>PowerPoint Presentation</vt:lpstr>
      <vt:lpstr>PowerPoint Presentation</vt:lpstr>
      <vt:lpstr>ARTIFICIAL EVOLUTION</vt:lpstr>
      <vt:lpstr>PET – generation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Robyn Wright</dc:creator>
  <cp:lastModifiedBy>Robyn Wright</cp:lastModifiedBy>
  <cp:revision>25</cp:revision>
  <dcterms:created xsi:type="dcterms:W3CDTF">2017-03-03T18:10:05Z</dcterms:created>
  <dcterms:modified xsi:type="dcterms:W3CDTF">2020-05-07T18:56:37Z</dcterms:modified>
</cp:coreProperties>
</file>